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8" r:id="rId3"/>
    <p:sldId id="265" r:id="rId4"/>
    <p:sldId id="268" r:id="rId5"/>
    <p:sldId id="260" r:id="rId6"/>
    <p:sldId id="270" r:id="rId7"/>
    <p:sldId id="261" r:id="rId8"/>
    <p:sldId id="262" r:id="rId9"/>
    <p:sldId id="259" r:id="rId10"/>
    <p:sldId id="272" r:id="rId11"/>
    <p:sldId id="269" r:id="rId12"/>
    <p:sldId id="271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31FDD-3E5C-41F3-9FFC-B4CA007F49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96124-66A6-4EA7-A31B-B9909FAFC67D}">
      <dgm:prSet phldrT="[Текст]"/>
      <dgm:spPr/>
      <dgm:t>
        <a:bodyPr/>
        <a:lstStyle/>
        <a:p>
          <a:r>
            <a:rPr lang="ru-RU" i="1" smtClean="0"/>
            <a:t>Оптация</a:t>
          </a:r>
          <a:r>
            <a:rPr lang="ru-RU" smtClean="0"/>
            <a:t> </a:t>
          </a:r>
          <a:endParaRPr lang="ru-RU"/>
        </a:p>
      </dgm:t>
    </dgm:pt>
    <dgm:pt modelId="{B77B0B06-D9B3-4878-8150-90F4EB58E40C}" type="parTrans" cxnId="{ED4C7864-A201-41DA-B1F9-86DA8F9F943A}">
      <dgm:prSet/>
      <dgm:spPr/>
      <dgm:t>
        <a:bodyPr/>
        <a:lstStyle/>
        <a:p>
          <a:endParaRPr lang="ru-RU"/>
        </a:p>
      </dgm:t>
    </dgm:pt>
    <dgm:pt modelId="{5520E43E-4E7A-46EC-991C-AB3D59D17C6D}" type="sibTrans" cxnId="{ED4C7864-A201-41DA-B1F9-86DA8F9F943A}">
      <dgm:prSet/>
      <dgm:spPr/>
      <dgm:t>
        <a:bodyPr/>
        <a:lstStyle/>
        <a:p>
          <a:endParaRPr lang="ru-RU"/>
        </a:p>
      </dgm:t>
    </dgm:pt>
    <dgm:pt modelId="{114758F5-F06F-4877-B074-C9CF48A65196}">
      <dgm:prSet/>
      <dgm:spPr/>
      <dgm:t>
        <a:bodyPr/>
        <a:lstStyle/>
        <a:p>
          <a:r>
            <a:rPr lang="ru-RU" i="1" dirty="0" smtClean="0"/>
            <a:t>Профессиональная подготовка</a:t>
          </a:r>
        </a:p>
      </dgm:t>
    </dgm:pt>
    <dgm:pt modelId="{9391D477-CEBF-4FA4-813D-422D10C6C55A}" type="parTrans" cxnId="{1F4BDA4E-561C-4122-ACA5-BED2D9AF9909}">
      <dgm:prSet/>
      <dgm:spPr/>
      <dgm:t>
        <a:bodyPr/>
        <a:lstStyle/>
        <a:p>
          <a:endParaRPr lang="ru-RU"/>
        </a:p>
      </dgm:t>
    </dgm:pt>
    <dgm:pt modelId="{173F7881-6D95-4AD3-8CB0-0CBB127F20BD}" type="sibTrans" cxnId="{1F4BDA4E-561C-4122-ACA5-BED2D9AF9909}">
      <dgm:prSet/>
      <dgm:spPr/>
      <dgm:t>
        <a:bodyPr/>
        <a:lstStyle/>
        <a:p>
          <a:endParaRPr lang="ru-RU"/>
        </a:p>
      </dgm:t>
    </dgm:pt>
    <dgm:pt modelId="{1BC61F5B-23E1-4A67-86ED-326B6677206A}">
      <dgm:prSet/>
      <dgm:spPr/>
      <dgm:t>
        <a:bodyPr/>
        <a:lstStyle/>
        <a:p>
          <a:r>
            <a:rPr lang="ru-RU" i="1" dirty="0" smtClean="0"/>
            <a:t>Профессиональная адаптация</a:t>
          </a:r>
          <a:r>
            <a:rPr lang="ru-RU" dirty="0" smtClean="0"/>
            <a:t> </a:t>
          </a:r>
          <a:endParaRPr lang="ru-RU" dirty="0"/>
        </a:p>
      </dgm:t>
    </dgm:pt>
    <dgm:pt modelId="{C2B7BCFF-3316-4D2D-8065-5B91331ABCC4}" type="parTrans" cxnId="{170D8AEF-8BC9-4107-BAAB-CDC2F1443D4C}">
      <dgm:prSet/>
      <dgm:spPr/>
      <dgm:t>
        <a:bodyPr/>
        <a:lstStyle/>
        <a:p>
          <a:endParaRPr lang="ru-RU"/>
        </a:p>
      </dgm:t>
    </dgm:pt>
    <dgm:pt modelId="{575B54BC-5BDB-4D34-B015-FE09E226971A}" type="sibTrans" cxnId="{170D8AEF-8BC9-4107-BAAB-CDC2F1443D4C}">
      <dgm:prSet/>
      <dgm:spPr/>
      <dgm:t>
        <a:bodyPr/>
        <a:lstStyle/>
        <a:p>
          <a:endParaRPr lang="ru-RU"/>
        </a:p>
      </dgm:t>
    </dgm:pt>
    <dgm:pt modelId="{3D2DFC22-24B6-4C9D-835D-3FF382481653}">
      <dgm:prSet/>
      <dgm:spPr/>
      <dgm:t>
        <a:bodyPr/>
        <a:lstStyle/>
        <a:p>
          <a:r>
            <a:rPr lang="ru-RU" i="1" smtClean="0"/>
            <a:t>Первичная профессионализация</a:t>
          </a:r>
          <a:r>
            <a:rPr lang="ru-RU" smtClean="0"/>
            <a:t> </a:t>
          </a:r>
          <a:endParaRPr lang="ru-RU" dirty="0" smtClean="0"/>
        </a:p>
      </dgm:t>
    </dgm:pt>
    <dgm:pt modelId="{581FF63D-48D7-47BD-91D8-3A6E89305411}" type="parTrans" cxnId="{C9098A71-C79A-4C52-A0A9-B651E557BD36}">
      <dgm:prSet/>
      <dgm:spPr/>
      <dgm:t>
        <a:bodyPr/>
        <a:lstStyle/>
        <a:p>
          <a:endParaRPr lang="ru-RU"/>
        </a:p>
      </dgm:t>
    </dgm:pt>
    <dgm:pt modelId="{CBAAA24E-B1A8-4BCB-B28B-4E65489FF6F2}" type="sibTrans" cxnId="{C9098A71-C79A-4C52-A0A9-B651E557BD36}">
      <dgm:prSet/>
      <dgm:spPr/>
      <dgm:t>
        <a:bodyPr/>
        <a:lstStyle/>
        <a:p>
          <a:endParaRPr lang="ru-RU"/>
        </a:p>
      </dgm:t>
    </dgm:pt>
    <dgm:pt modelId="{A0C54108-62C6-47A2-84E6-FA43E9B4EBB8}">
      <dgm:prSet/>
      <dgm:spPr/>
      <dgm:t>
        <a:bodyPr/>
        <a:lstStyle/>
        <a:p>
          <a:r>
            <a:rPr lang="ru-RU" i="1" smtClean="0"/>
            <a:t>Вторичная профессионализация</a:t>
          </a:r>
          <a:endParaRPr lang="ru-RU" dirty="0"/>
        </a:p>
      </dgm:t>
    </dgm:pt>
    <dgm:pt modelId="{8C9BEA47-E228-48BE-9D70-842366E394FB}" type="parTrans" cxnId="{644C2C24-76A0-424B-A6F9-D11183DFCE1D}">
      <dgm:prSet/>
      <dgm:spPr/>
      <dgm:t>
        <a:bodyPr/>
        <a:lstStyle/>
        <a:p>
          <a:endParaRPr lang="ru-RU"/>
        </a:p>
      </dgm:t>
    </dgm:pt>
    <dgm:pt modelId="{C3A0FF3F-BC02-480B-87B7-4B46C9669D4E}" type="sibTrans" cxnId="{644C2C24-76A0-424B-A6F9-D11183DFCE1D}">
      <dgm:prSet/>
      <dgm:spPr/>
      <dgm:t>
        <a:bodyPr/>
        <a:lstStyle/>
        <a:p>
          <a:endParaRPr lang="ru-RU"/>
        </a:p>
      </dgm:t>
    </dgm:pt>
    <dgm:pt modelId="{6679D792-CE75-47DE-A2DF-583CF092DB81}">
      <dgm:prSet/>
      <dgm:spPr/>
      <dgm:t>
        <a:bodyPr/>
        <a:lstStyle/>
        <a:p>
          <a:r>
            <a:rPr lang="ru-RU" i="1" smtClean="0"/>
            <a:t>Профессиональное мастерство</a:t>
          </a:r>
          <a:endParaRPr lang="ru-RU" dirty="0"/>
        </a:p>
      </dgm:t>
    </dgm:pt>
    <dgm:pt modelId="{5D374259-BB36-4F71-8726-5637E960A464}" type="parTrans" cxnId="{F3E49DBD-CE87-465B-B080-3D8AD2719AC1}">
      <dgm:prSet/>
      <dgm:spPr/>
      <dgm:t>
        <a:bodyPr/>
        <a:lstStyle/>
        <a:p>
          <a:endParaRPr lang="ru-RU"/>
        </a:p>
      </dgm:t>
    </dgm:pt>
    <dgm:pt modelId="{23CFC0F9-6E79-41E5-822C-ACABAC8EC20C}" type="sibTrans" cxnId="{F3E49DBD-CE87-465B-B080-3D8AD2719AC1}">
      <dgm:prSet/>
      <dgm:spPr/>
      <dgm:t>
        <a:bodyPr/>
        <a:lstStyle/>
        <a:p>
          <a:endParaRPr lang="ru-RU"/>
        </a:p>
      </dgm:t>
    </dgm:pt>
    <dgm:pt modelId="{63E56BD6-1F45-4ADB-B6C0-AF976F24AD09}" type="pres">
      <dgm:prSet presAssocID="{C2531FDD-3E5C-41F3-9FFC-B4CA007F49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ECC31C-1E97-4601-B894-A92B05641C9B}" type="pres">
      <dgm:prSet presAssocID="{C2531FDD-3E5C-41F3-9FFC-B4CA007F498D}" presName="Name1" presStyleCnt="0"/>
      <dgm:spPr/>
    </dgm:pt>
    <dgm:pt modelId="{D7E90D09-DFE6-4F01-B4DC-52FAE0B1057D}" type="pres">
      <dgm:prSet presAssocID="{C2531FDD-3E5C-41F3-9FFC-B4CA007F498D}" presName="cycle" presStyleCnt="0"/>
      <dgm:spPr/>
    </dgm:pt>
    <dgm:pt modelId="{0065C1BC-F250-45D9-A64A-F3EA6607D133}" type="pres">
      <dgm:prSet presAssocID="{C2531FDD-3E5C-41F3-9FFC-B4CA007F498D}" presName="srcNode" presStyleLbl="node1" presStyleIdx="0" presStyleCnt="6"/>
      <dgm:spPr/>
    </dgm:pt>
    <dgm:pt modelId="{C37A238D-F175-461A-AC9D-39C7408F973E}" type="pres">
      <dgm:prSet presAssocID="{C2531FDD-3E5C-41F3-9FFC-B4CA007F498D}" presName="conn" presStyleLbl="parChTrans1D2" presStyleIdx="0" presStyleCnt="1"/>
      <dgm:spPr/>
      <dgm:t>
        <a:bodyPr/>
        <a:lstStyle/>
        <a:p>
          <a:endParaRPr lang="ru-RU"/>
        </a:p>
      </dgm:t>
    </dgm:pt>
    <dgm:pt modelId="{8B0A1843-5EB9-4FAB-8562-1F30F8580054}" type="pres">
      <dgm:prSet presAssocID="{C2531FDD-3E5C-41F3-9FFC-B4CA007F498D}" presName="extraNode" presStyleLbl="node1" presStyleIdx="0" presStyleCnt="6"/>
      <dgm:spPr/>
    </dgm:pt>
    <dgm:pt modelId="{598095F9-A634-47E2-A2B0-55C5BB465092}" type="pres">
      <dgm:prSet presAssocID="{C2531FDD-3E5C-41F3-9FFC-B4CA007F498D}" presName="dstNode" presStyleLbl="node1" presStyleIdx="0" presStyleCnt="6"/>
      <dgm:spPr/>
    </dgm:pt>
    <dgm:pt modelId="{3246CDA9-0260-4D8A-BEC4-13B067527CA6}" type="pres">
      <dgm:prSet presAssocID="{3E696124-66A6-4EA7-A31B-B9909FAFC67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DC1E8-8C5C-4FD6-9BB0-BE4FC6ED1D9E}" type="pres">
      <dgm:prSet presAssocID="{3E696124-66A6-4EA7-A31B-B9909FAFC67D}" presName="accent_1" presStyleCnt="0"/>
      <dgm:spPr/>
    </dgm:pt>
    <dgm:pt modelId="{2716C4B4-A85C-483D-B9DA-D49D8FE08169}" type="pres">
      <dgm:prSet presAssocID="{3E696124-66A6-4EA7-A31B-B9909FAFC67D}" presName="accentRepeatNode" presStyleLbl="solidFgAcc1" presStyleIdx="0" presStyleCnt="6"/>
      <dgm:spPr/>
    </dgm:pt>
    <dgm:pt modelId="{187D2CD8-F3DF-4166-A38A-DBF244364E1A}" type="pres">
      <dgm:prSet presAssocID="{114758F5-F06F-4877-B074-C9CF48A6519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9D891-FA03-4AF3-B20D-0ECD0E276483}" type="pres">
      <dgm:prSet presAssocID="{114758F5-F06F-4877-B074-C9CF48A65196}" presName="accent_2" presStyleCnt="0"/>
      <dgm:spPr/>
    </dgm:pt>
    <dgm:pt modelId="{B4584AF1-A150-441A-BDE8-1B9A7962B817}" type="pres">
      <dgm:prSet presAssocID="{114758F5-F06F-4877-B074-C9CF48A65196}" presName="accentRepeatNode" presStyleLbl="solidFgAcc1" presStyleIdx="1" presStyleCnt="6"/>
      <dgm:spPr/>
    </dgm:pt>
    <dgm:pt modelId="{5032DF69-45F0-42E8-9758-C7CF967B4FBE}" type="pres">
      <dgm:prSet presAssocID="{1BC61F5B-23E1-4A67-86ED-326B6677206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6B149-9CBB-41E8-B769-AB2A5EEA97E5}" type="pres">
      <dgm:prSet presAssocID="{1BC61F5B-23E1-4A67-86ED-326B6677206A}" presName="accent_3" presStyleCnt="0"/>
      <dgm:spPr/>
    </dgm:pt>
    <dgm:pt modelId="{2BD9C919-5898-45B2-9288-3A8FAB3E91D2}" type="pres">
      <dgm:prSet presAssocID="{1BC61F5B-23E1-4A67-86ED-326B6677206A}" presName="accentRepeatNode" presStyleLbl="solidFgAcc1" presStyleIdx="2" presStyleCnt="6"/>
      <dgm:spPr/>
    </dgm:pt>
    <dgm:pt modelId="{D395222F-0D6E-45AD-8BAA-FE931735062C}" type="pres">
      <dgm:prSet presAssocID="{3D2DFC22-24B6-4C9D-835D-3FF38248165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93314-F1CF-45ED-AA42-30FD2A387055}" type="pres">
      <dgm:prSet presAssocID="{3D2DFC22-24B6-4C9D-835D-3FF382481653}" presName="accent_4" presStyleCnt="0"/>
      <dgm:spPr/>
    </dgm:pt>
    <dgm:pt modelId="{B3377502-C68C-4CD3-B708-313DF2578788}" type="pres">
      <dgm:prSet presAssocID="{3D2DFC22-24B6-4C9D-835D-3FF382481653}" presName="accentRepeatNode" presStyleLbl="solidFgAcc1" presStyleIdx="3" presStyleCnt="6"/>
      <dgm:spPr/>
    </dgm:pt>
    <dgm:pt modelId="{D9C1B0AD-DA2B-489A-800E-008C7D9EC4A0}" type="pres">
      <dgm:prSet presAssocID="{A0C54108-62C6-47A2-84E6-FA43E9B4EBB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079CC-14C8-46A9-91C9-7305F0F9B21C}" type="pres">
      <dgm:prSet presAssocID="{A0C54108-62C6-47A2-84E6-FA43E9B4EBB8}" presName="accent_5" presStyleCnt="0"/>
      <dgm:spPr/>
    </dgm:pt>
    <dgm:pt modelId="{9DCC39A7-8F56-4BBE-BDAB-085F4CB8DB2B}" type="pres">
      <dgm:prSet presAssocID="{A0C54108-62C6-47A2-84E6-FA43E9B4EBB8}" presName="accentRepeatNode" presStyleLbl="solidFgAcc1" presStyleIdx="4" presStyleCnt="6"/>
      <dgm:spPr/>
    </dgm:pt>
    <dgm:pt modelId="{73EF6773-2F5C-4AB5-A230-F72727B7D1BA}" type="pres">
      <dgm:prSet presAssocID="{6679D792-CE75-47DE-A2DF-583CF092DB8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D703A-7EE5-4F1D-A0D5-F6E40AF03FEF}" type="pres">
      <dgm:prSet presAssocID="{6679D792-CE75-47DE-A2DF-583CF092DB81}" presName="accent_6" presStyleCnt="0"/>
      <dgm:spPr/>
    </dgm:pt>
    <dgm:pt modelId="{59B686F8-5B95-4BDF-908B-7B6DAC175773}" type="pres">
      <dgm:prSet presAssocID="{6679D792-CE75-47DE-A2DF-583CF092DB81}" presName="accentRepeatNode" presStyleLbl="solidFgAcc1" presStyleIdx="5" presStyleCnt="6"/>
      <dgm:spPr/>
    </dgm:pt>
  </dgm:ptLst>
  <dgm:cxnLst>
    <dgm:cxn modelId="{170D8AEF-8BC9-4107-BAAB-CDC2F1443D4C}" srcId="{C2531FDD-3E5C-41F3-9FFC-B4CA007F498D}" destId="{1BC61F5B-23E1-4A67-86ED-326B6677206A}" srcOrd="2" destOrd="0" parTransId="{C2B7BCFF-3316-4D2D-8065-5B91331ABCC4}" sibTransId="{575B54BC-5BDB-4D34-B015-FE09E226971A}"/>
    <dgm:cxn modelId="{F3E49DBD-CE87-465B-B080-3D8AD2719AC1}" srcId="{C2531FDD-3E5C-41F3-9FFC-B4CA007F498D}" destId="{6679D792-CE75-47DE-A2DF-583CF092DB81}" srcOrd="5" destOrd="0" parTransId="{5D374259-BB36-4F71-8726-5637E960A464}" sibTransId="{23CFC0F9-6E79-41E5-822C-ACABAC8EC20C}"/>
    <dgm:cxn modelId="{D0E71237-D88C-4107-AA64-3560254592E3}" type="presOf" srcId="{C2531FDD-3E5C-41F3-9FFC-B4CA007F498D}" destId="{63E56BD6-1F45-4ADB-B6C0-AF976F24AD09}" srcOrd="0" destOrd="0" presId="urn:microsoft.com/office/officeart/2008/layout/VerticalCurvedList"/>
    <dgm:cxn modelId="{644C2C24-76A0-424B-A6F9-D11183DFCE1D}" srcId="{C2531FDD-3E5C-41F3-9FFC-B4CA007F498D}" destId="{A0C54108-62C6-47A2-84E6-FA43E9B4EBB8}" srcOrd="4" destOrd="0" parTransId="{8C9BEA47-E228-48BE-9D70-842366E394FB}" sibTransId="{C3A0FF3F-BC02-480B-87B7-4B46C9669D4E}"/>
    <dgm:cxn modelId="{8BB82B01-CF6D-446B-8EB3-8AEDDF6F947A}" type="presOf" srcId="{6679D792-CE75-47DE-A2DF-583CF092DB81}" destId="{73EF6773-2F5C-4AB5-A230-F72727B7D1BA}" srcOrd="0" destOrd="0" presId="urn:microsoft.com/office/officeart/2008/layout/VerticalCurvedList"/>
    <dgm:cxn modelId="{BF5706D8-785C-45FA-9963-C0DBBCE7D846}" type="presOf" srcId="{3E696124-66A6-4EA7-A31B-B9909FAFC67D}" destId="{3246CDA9-0260-4D8A-BEC4-13B067527CA6}" srcOrd="0" destOrd="0" presId="urn:microsoft.com/office/officeart/2008/layout/VerticalCurvedList"/>
    <dgm:cxn modelId="{35A66568-C9B6-45A7-8889-5737FE5F9711}" type="presOf" srcId="{1BC61F5B-23E1-4A67-86ED-326B6677206A}" destId="{5032DF69-45F0-42E8-9758-C7CF967B4FBE}" srcOrd="0" destOrd="0" presId="urn:microsoft.com/office/officeart/2008/layout/VerticalCurvedList"/>
    <dgm:cxn modelId="{5460BB4A-D396-49CF-8041-2467ACEF3D98}" type="presOf" srcId="{A0C54108-62C6-47A2-84E6-FA43E9B4EBB8}" destId="{D9C1B0AD-DA2B-489A-800E-008C7D9EC4A0}" srcOrd="0" destOrd="0" presId="urn:microsoft.com/office/officeart/2008/layout/VerticalCurvedList"/>
    <dgm:cxn modelId="{80E15EA2-142C-4E29-B5CF-29B92CA1AAF0}" type="presOf" srcId="{5520E43E-4E7A-46EC-991C-AB3D59D17C6D}" destId="{C37A238D-F175-461A-AC9D-39C7408F973E}" srcOrd="0" destOrd="0" presId="urn:microsoft.com/office/officeart/2008/layout/VerticalCurvedList"/>
    <dgm:cxn modelId="{C9098A71-C79A-4C52-A0A9-B651E557BD36}" srcId="{C2531FDD-3E5C-41F3-9FFC-B4CA007F498D}" destId="{3D2DFC22-24B6-4C9D-835D-3FF382481653}" srcOrd="3" destOrd="0" parTransId="{581FF63D-48D7-47BD-91D8-3A6E89305411}" sibTransId="{CBAAA24E-B1A8-4BCB-B28B-4E65489FF6F2}"/>
    <dgm:cxn modelId="{6B8767A5-4998-4D8C-ADAE-89D6BBE92D0B}" type="presOf" srcId="{3D2DFC22-24B6-4C9D-835D-3FF382481653}" destId="{D395222F-0D6E-45AD-8BAA-FE931735062C}" srcOrd="0" destOrd="0" presId="urn:microsoft.com/office/officeart/2008/layout/VerticalCurvedList"/>
    <dgm:cxn modelId="{ED4C7864-A201-41DA-B1F9-86DA8F9F943A}" srcId="{C2531FDD-3E5C-41F3-9FFC-B4CA007F498D}" destId="{3E696124-66A6-4EA7-A31B-B9909FAFC67D}" srcOrd="0" destOrd="0" parTransId="{B77B0B06-D9B3-4878-8150-90F4EB58E40C}" sibTransId="{5520E43E-4E7A-46EC-991C-AB3D59D17C6D}"/>
    <dgm:cxn modelId="{70EB355E-9C42-44B3-AC2E-03D93D5455E7}" type="presOf" srcId="{114758F5-F06F-4877-B074-C9CF48A65196}" destId="{187D2CD8-F3DF-4166-A38A-DBF244364E1A}" srcOrd="0" destOrd="0" presId="urn:microsoft.com/office/officeart/2008/layout/VerticalCurvedList"/>
    <dgm:cxn modelId="{1F4BDA4E-561C-4122-ACA5-BED2D9AF9909}" srcId="{C2531FDD-3E5C-41F3-9FFC-B4CA007F498D}" destId="{114758F5-F06F-4877-B074-C9CF48A65196}" srcOrd="1" destOrd="0" parTransId="{9391D477-CEBF-4FA4-813D-422D10C6C55A}" sibTransId="{173F7881-6D95-4AD3-8CB0-0CBB127F20BD}"/>
    <dgm:cxn modelId="{1923BCFD-69F9-43D2-8C8E-41A4A4C17101}" type="presParOf" srcId="{63E56BD6-1F45-4ADB-B6C0-AF976F24AD09}" destId="{65ECC31C-1E97-4601-B894-A92B05641C9B}" srcOrd="0" destOrd="0" presId="urn:microsoft.com/office/officeart/2008/layout/VerticalCurvedList"/>
    <dgm:cxn modelId="{B6640F0B-4454-48F5-BF73-3AAE539031CE}" type="presParOf" srcId="{65ECC31C-1E97-4601-B894-A92B05641C9B}" destId="{D7E90D09-DFE6-4F01-B4DC-52FAE0B1057D}" srcOrd="0" destOrd="0" presId="urn:microsoft.com/office/officeart/2008/layout/VerticalCurvedList"/>
    <dgm:cxn modelId="{185CB19B-A9F2-456E-A616-C41BA78B83B0}" type="presParOf" srcId="{D7E90D09-DFE6-4F01-B4DC-52FAE0B1057D}" destId="{0065C1BC-F250-45D9-A64A-F3EA6607D133}" srcOrd="0" destOrd="0" presId="urn:microsoft.com/office/officeart/2008/layout/VerticalCurvedList"/>
    <dgm:cxn modelId="{3E4362AE-B945-42F3-B65F-C70649D0AF23}" type="presParOf" srcId="{D7E90D09-DFE6-4F01-B4DC-52FAE0B1057D}" destId="{C37A238D-F175-461A-AC9D-39C7408F973E}" srcOrd="1" destOrd="0" presId="urn:microsoft.com/office/officeart/2008/layout/VerticalCurvedList"/>
    <dgm:cxn modelId="{4AF7DDCB-2B40-49C1-9165-351B9259973F}" type="presParOf" srcId="{D7E90D09-DFE6-4F01-B4DC-52FAE0B1057D}" destId="{8B0A1843-5EB9-4FAB-8562-1F30F8580054}" srcOrd="2" destOrd="0" presId="urn:microsoft.com/office/officeart/2008/layout/VerticalCurvedList"/>
    <dgm:cxn modelId="{9561FB87-67F6-44F6-ABE1-D1500A05B135}" type="presParOf" srcId="{D7E90D09-DFE6-4F01-B4DC-52FAE0B1057D}" destId="{598095F9-A634-47E2-A2B0-55C5BB465092}" srcOrd="3" destOrd="0" presId="urn:microsoft.com/office/officeart/2008/layout/VerticalCurvedList"/>
    <dgm:cxn modelId="{C9107EFC-8440-4ADF-A3DF-9620A56F15DB}" type="presParOf" srcId="{65ECC31C-1E97-4601-B894-A92B05641C9B}" destId="{3246CDA9-0260-4D8A-BEC4-13B067527CA6}" srcOrd="1" destOrd="0" presId="urn:microsoft.com/office/officeart/2008/layout/VerticalCurvedList"/>
    <dgm:cxn modelId="{CE80DF6B-D5B6-4CB5-91C0-626459FA74B7}" type="presParOf" srcId="{65ECC31C-1E97-4601-B894-A92B05641C9B}" destId="{C38DC1E8-8C5C-4FD6-9BB0-BE4FC6ED1D9E}" srcOrd="2" destOrd="0" presId="urn:microsoft.com/office/officeart/2008/layout/VerticalCurvedList"/>
    <dgm:cxn modelId="{9ACA8DF2-21E3-4DF7-B986-75D28E6B1391}" type="presParOf" srcId="{C38DC1E8-8C5C-4FD6-9BB0-BE4FC6ED1D9E}" destId="{2716C4B4-A85C-483D-B9DA-D49D8FE08169}" srcOrd="0" destOrd="0" presId="urn:microsoft.com/office/officeart/2008/layout/VerticalCurvedList"/>
    <dgm:cxn modelId="{03DB1E3B-DDE5-4E7A-9073-927A5607CE5D}" type="presParOf" srcId="{65ECC31C-1E97-4601-B894-A92B05641C9B}" destId="{187D2CD8-F3DF-4166-A38A-DBF244364E1A}" srcOrd="3" destOrd="0" presId="urn:microsoft.com/office/officeart/2008/layout/VerticalCurvedList"/>
    <dgm:cxn modelId="{6A3ADA7B-9EDA-4D1E-8A7C-FC8AD7B6CBD4}" type="presParOf" srcId="{65ECC31C-1E97-4601-B894-A92B05641C9B}" destId="{5DA9D891-FA03-4AF3-B20D-0ECD0E276483}" srcOrd="4" destOrd="0" presId="urn:microsoft.com/office/officeart/2008/layout/VerticalCurvedList"/>
    <dgm:cxn modelId="{5ED669DD-342F-4653-B409-5FEDE8584D96}" type="presParOf" srcId="{5DA9D891-FA03-4AF3-B20D-0ECD0E276483}" destId="{B4584AF1-A150-441A-BDE8-1B9A7962B817}" srcOrd="0" destOrd="0" presId="urn:microsoft.com/office/officeart/2008/layout/VerticalCurvedList"/>
    <dgm:cxn modelId="{5AAD45F8-549C-4F9B-BA06-CD2F72BEE48E}" type="presParOf" srcId="{65ECC31C-1E97-4601-B894-A92B05641C9B}" destId="{5032DF69-45F0-42E8-9758-C7CF967B4FBE}" srcOrd="5" destOrd="0" presId="urn:microsoft.com/office/officeart/2008/layout/VerticalCurvedList"/>
    <dgm:cxn modelId="{A549DCAD-6E65-4A43-9B3C-5C9903226FBD}" type="presParOf" srcId="{65ECC31C-1E97-4601-B894-A92B05641C9B}" destId="{1396B149-9CBB-41E8-B769-AB2A5EEA97E5}" srcOrd="6" destOrd="0" presId="urn:microsoft.com/office/officeart/2008/layout/VerticalCurvedList"/>
    <dgm:cxn modelId="{750B2348-0A23-4697-B43B-939F53645D40}" type="presParOf" srcId="{1396B149-9CBB-41E8-B769-AB2A5EEA97E5}" destId="{2BD9C919-5898-45B2-9288-3A8FAB3E91D2}" srcOrd="0" destOrd="0" presId="urn:microsoft.com/office/officeart/2008/layout/VerticalCurvedList"/>
    <dgm:cxn modelId="{50E1E159-3E58-4EDD-8748-77B3B8F71339}" type="presParOf" srcId="{65ECC31C-1E97-4601-B894-A92B05641C9B}" destId="{D395222F-0D6E-45AD-8BAA-FE931735062C}" srcOrd="7" destOrd="0" presId="urn:microsoft.com/office/officeart/2008/layout/VerticalCurvedList"/>
    <dgm:cxn modelId="{15F1216B-6676-40DE-8B0C-4F23D0ABA0CF}" type="presParOf" srcId="{65ECC31C-1E97-4601-B894-A92B05641C9B}" destId="{01293314-F1CF-45ED-AA42-30FD2A387055}" srcOrd="8" destOrd="0" presId="urn:microsoft.com/office/officeart/2008/layout/VerticalCurvedList"/>
    <dgm:cxn modelId="{43883744-DD71-413E-BB2C-A5ED5D5BE55B}" type="presParOf" srcId="{01293314-F1CF-45ED-AA42-30FD2A387055}" destId="{B3377502-C68C-4CD3-B708-313DF2578788}" srcOrd="0" destOrd="0" presId="urn:microsoft.com/office/officeart/2008/layout/VerticalCurvedList"/>
    <dgm:cxn modelId="{4F58326E-8D86-49F9-B4B0-2A116301CA22}" type="presParOf" srcId="{65ECC31C-1E97-4601-B894-A92B05641C9B}" destId="{D9C1B0AD-DA2B-489A-800E-008C7D9EC4A0}" srcOrd="9" destOrd="0" presId="urn:microsoft.com/office/officeart/2008/layout/VerticalCurvedList"/>
    <dgm:cxn modelId="{420B6C3F-5478-4BEF-B6DB-859E82A68FD0}" type="presParOf" srcId="{65ECC31C-1E97-4601-B894-A92B05641C9B}" destId="{A98079CC-14C8-46A9-91C9-7305F0F9B21C}" srcOrd="10" destOrd="0" presId="urn:microsoft.com/office/officeart/2008/layout/VerticalCurvedList"/>
    <dgm:cxn modelId="{E367F398-A781-4B46-838B-783BD5AABFEA}" type="presParOf" srcId="{A98079CC-14C8-46A9-91C9-7305F0F9B21C}" destId="{9DCC39A7-8F56-4BBE-BDAB-085F4CB8DB2B}" srcOrd="0" destOrd="0" presId="urn:microsoft.com/office/officeart/2008/layout/VerticalCurvedList"/>
    <dgm:cxn modelId="{B0CF8AF7-36E3-4D41-AAFA-6CE21A41E5A1}" type="presParOf" srcId="{65ECC31C-1E97-4601-B894-A92B05641C9B}" destId="{73EF6773-2F5C-4AB5-A230-F72727B7D1BA}" srcOrd="11" destOrd="0" presId="urn:microsoft.com/office/officeart/2008/layout/VerticalCurvedList"/>
    <dgm:cxn modelId="{BFCC1CB5-D021-4C9E-9C7C-2E89313307D3}" type="presParOf" srcId="{65ECC31C-1E97-4601-B894-A92B05641C9B}" destId="{F0FD703A-7EE5-4F1D-A0D5-F6E40AF03FEF}" srcOrd="12" destOrd="0" presId="urn:microsoft.com/office/officeart/2008/layout/VerticalCurvedList"/>
    <dgm:cxn modelId="{BE961443-EEE6-4922-97ED-F9F14C3B9A51}" type="presParOf" srcId="{F0FD703A-7EE5-4F1D-A0D5-F6E40AF03FEF}" destId="{59B686F8-5B95-4BDF-908B-7B6DAC1757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A238D-F175-461A-AC9D-39C7408F973E}">
      <dsp:nvSpPr>
        <dsp:cNvPr id="0" name=""/>
        <dsp:cNvSpPr/>
      </dsp:nvSpPr>
      <dsp:spPr>
        <a:xfrm>
          <a:off x="-4272923" y="-655544"/>
          <a:ext cx="5091001" cy="5091001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6CDA9-0260-4D8A-BEC4-13B067527CA6}">
      <dsp:nvSpPr>
        <dsp:cNvPr id="0" name=""/>
        <dsp:cNvSpPr/>
      </dsp:nvSpPr>
      <dsp:spPr>
        <a:xfrm>
          <a:off x="305746" y="199050"/>
          <a:ext cx="7355704" cy="39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smtClean="0"/>
            <a:t>Оптация</a:t>
          </a:r>
          <a:r>
            <a:rPr lang="ru-RU" sz="2200" kern="1200" smtClean="0"/>
            <a:t> </a:t>
          </a:r>
          <a:endParaRPr lang="ru-RU" sz="2200" kern="1200"/>
        </a:p>
      </dsp:txBody>
      <dsp:txXfrm>
        <a:off x="305746" y="199050"/>
        <a:ext cx="7355704" cy="397949"/>
      </dsp:txXfrm>
    </dsp:sp>
    <dsp:sp modelId="{2716C4B4-A85C-483D-B9DA-D49D8FE08169}">
      <dsp:nvSpPr>
        <dsp:cNvPr id="0" name=""/>
        <dsp:cNvSpPr/>
      </dsp:nvSpPr>
      <dsp:spPr>
        <a:xfrm>
          <a:off x="57027" y="149306"/>
          <a:ext cx="497436" cy="49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2CD8-F3DF-4166-A38A-DBF244364E1A}">
      <dsp:nvSpPr>
        <dsp:cNvPr id="0" name=""/>
        <dsp:cNvSpPr/>
      </dsp:nvSpPr>
      <dsp:spPr>
        <a:xfrm>
          <a:off x="633086" y="795898"/>
          <a:ext cx="7028363" cy="39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Профессиональная подготовка</a:t>
          </a:r>
        </a:p>
      </dsp:txBody>
      <dsp:txXfrm>
        <a:off x="633086" y="795898"/>
        <a:ext cx="7028363" cy="397949"/>
      </dsp:txXfrm>
    </dsp:sp>
    <dsp:sp modelId="{B4584AF1-A150-441A-BDE8-1B9A7962B817}">
      <dsp:nvSpPr>
        <dsp:cNvPr id="0" name=""/>
        <dsp:cNvSpPr/>
      </dsp:nvSpPr>
      <dsp:spPr>
        <a:xfrm>
          <a:off x="384368" y="746154"/>
          <a:ext cx="497436" cy="49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2DF69-45F0-42E8-9758-C7CF967B4FBE}">
      <dsp:nvSpPr>
        <dsp:cNvPr id="0" name=""/>
        <dsp:cNvSpPr/>
      </dsp:nvSpPr>
      <dsp:spPr>
        <a:xfrm>
          <a:off x="782770" y="1392746"/>
          <a:ext cx="6878679" cy="39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Профессиональная адаптация</a:t>
          </a: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782770" y="1392746"/>
        <a:ext cx="6878679" cy="397949"/>
      </dsp:txXfrm>
    </dsp:sp>
    <dsp:sp modelId="{2BD9C919-5898-45B2-9288-3A8FAB3E91D2}">
      <dsp:nvSpPr>
        <dsp:cNvPr id="0" name=""/>
        <dsp:cNvSpPr/>
      </dsp:nvSpPr>
      <dsp:spPr>
        <a:xfrm>
          <a:off x="534052" y="1343002"/>
          <a:ext cx="497436" cy="49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5222F-0D6E-45AD-8BAA-FE931735062C}">
      <dsp:nvSpPr>
        <dsp:cNvPr id="0" name=""/>
        <dsp:cNvSpPr/>
      </dsp:nvSpPr>
      <dsp:spPr>
        <a:xfrm>
          <a:off x="782770" y="1989216"/>
          <a:ext cx="6878679" cy="39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smtClean="0"/>
            <a:t>Первичная профессионализация</a:t>
          </a:r>
          <a:r>
            <a:rPr lang="ru-RU" sz="2200" kern="1200" smtClean="0"/>
            <a:t> </a:t>
          </a:r>
          <a:endParaRPr lang="ru-RU" sz="2200" kern="1200" dirty="0" smtClean="0"/>
        </a:p>
      </dsp:txBody>
      <dsp:txXfrm>
        <a:off x="782770" y="1989216"/>
        <a:ext cx="6878679" cy="397949"/>
      </dsp:txXfrm>
    </dsp:sp>
    <dsp:sp modelId="{B3377502-C68C-4CD3-B708-313DF2578788}">
      <dsp:nvSpPr>
        <dsp:cNvPr id="0" name=""/>
        <dsp:cNvSpPr/>
      </dsp:nvSpPr>
      <dsp:spPr>
        <a:xfrm>
          <a:off x="534052" y="1939472"/>
          <a:ext cx="497436" cy="49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1B0AD-DA2B-489A-800E-008C7D9EC4A0}">
      <dsp:nvSpPr>
        <dsp:cNvPr id="0" name=""/>
        <dsp:cNvSpPr/>
      </dsp:nvSpPr>
      <dsp:spPr>
        <a:xfrm>
          <a:off x="633086" y="2586064"/>
          <a:ext cx="7028363" cy="39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smtClean="0"/>
            <a:t>Вторичная профессионализация</a:t>
          </a:r>
          <a:endParaRPr lang="ru-RU" sz="2200" kern="1200" dirty="0"/>
        </a:p>
      </dsp:txBody>
      <dsp:txXfrm>
        <a:off x="633086" y="2586064"/>
        <a:ext cx="7028363" cy="397949"/>
      </dsp:txXfrm>
    </dsp:sp>
    <dsp:sp modelId="{9DCC39A7-8F56-4BBE-BDAB-085F4CB8DB2B}">
      <dsp:nvSpPr>
        <dsp:cNvPr id="0" name=""/>
        <dsp:cNvSpPr/>
      </dsp:nvSpPr>
      <dsp:spPr>
        <a:xfrm>
          <a:off x="384368" y="2536320"/>
          <a:ext cx="497436" cy="49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F6773-2F5C-4AB5-A230-F72727B7D1BA}">
      <dsp:nvSpPr>
        <dsp:cNvPr id="0" name=""/>
        <dsp:cNvSpPr/>
      </dsp:nvSpPr>
      <dsp:spPr>
        <a:xfrm>
          <a:off x="305746" y="3182912"/>
          <a:ext cx="7355704" cy="397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8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smtClean="0"/>
            <a:t>Профессиональное мастерство</a:t>
          </a:r>
          <a:endParaRPr lang="ru-RU" sz="2200" kern="1200" dirty="0"/>
        </a:p>
      </dsp:txBody>
      <dsp:txXfrm>
        <a:off x="305746" y="3182912"/>
        <a:ext cx="7355704" cy="397949"/>
      </dsp:txXfrm>
    </dsp:sp>
    <dsp:sp modelId="{59B686F8-5B95-4BDF-908B-7B6DAC175773}">
      <dsp:nvSpPr>
        <dsp:cNvPr id="0" name=""/>
        <dsp:cNvSpPr/>
      </dsp:nvSpPr>
      <dsp:spPr>
        <a:xfrm>
          <a:off x="57027" y="3133169"/>
          <a:ext cx="497436" cy="49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9CC1B68-083D-480F-8EBB-7C515618DA45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9EA0E12-D0B6-4602-AC7C-A71DC3CF1D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metobraz?w=wall-95425396_18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9A,%D0%B4.%D0%A3%D1%88%D0%B8%D0%BD%D1%81%D0%BA%D0%B8%D0%B9&amp;pos=3&amp;rpt=simage&amp;uinfo=sw-1349-sh-615-fw-1116-fh-448-pd-1&amp;img_url=http://www.orthedu.ru/uploads/posts/2010-01/1263732235_1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ТЕНДЕНЦИИ СОВРЕМЕННОГО ОБРАЗОВАНИЯ И ИХ РЕАЛИЗАЦИЯ </a:t>
            </a:r>
            <a:br>
              <a:rPr lang="ru-RU" dirty="0" smtClean="0"/>
            </a:br>
            <a:r>
              <a:rPr lang="ru-RU" dirty="0" smtClean="0"/>
              <a:t>ВО ВСЕВОЛОЖСКОМ РАЙОНЕ ЛЕНИНГРАДСКОЙ ОБЛАСТИ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224736" cy="127369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err="1" smtClean="0"/>
              <a:t>Малякова</a:t>
            </a:r>
            <a:r>
              <a:rPr lang="ru-RU" dirty="0" smtClean="0"/>
              <a:t> Н.С.</a:t>
            </a:r>
          </a:p>
          <a:p>
            <a:pPr algn="r"/>
            <a:r>
              <a:rPr lang="ru-RU" dirty="0" smtClean="0"/>
              <a:t>доцент кафедры педагогики и педагогических технологий ГАОУ ВО ЛГУ имени А.С. Пушкина, </a:t>
            </a:r>
            <a:r>
              <a:rPr lang="ru-RU" dirty="0" err="1" smtClean="0"/>
              <a:t>к.п.н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9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/>
              <a:t>Выбор </a:t>
            </a:r>
            <a:r>
              <a:rPr lang="ru-RU" dirty="0" smtClean="0"/>
              <a:t>профессии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869160"/>
            <a:ext cx="8155632" cy="1705376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МОБУ СОШ «</a:t>
            </a:r>
            <a:r>
              <a:rPr lang="ru-RU" sz="2000" b="1" i="1" dirty="0" err="1" smtClean="0"/>
              <a:t>Кудровский</a:t>
            </a:r>
            <a:r>
              <a:rPr lang="ru-RU" sz="2000" b="1" i="1" dirty="0" smtClean="0"/>
              <a:t> ЦО </a:t>
            </a:r>
          </a:p>
          <a:p>
            <a:r>
              <a:rPr lang="ru-RU" sz="2000" b="1" i="1" dirty="0" smtClean="0"/>
              <a:t>№ 1». </a:t>
            </a:r>
            <a:r>
              <a:rPr lang="ru-RU" sz="2000" dirty="0" smtClean="0"/>
              <a:t>Проект </a:t>
            </a:r>
            <a:r>
              <a:rPr lang="ru-RU" sz="2000" dirty="0"/>
              <a:t>«Формирование виртуальной среды для  профессиональной ориентации детей на основе взаимодействия образовательных организаций различных уровней».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27962"/>
            <a:ext cx="3264024" cy="244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425957" cy="25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6802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0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Профессиональная адаптация. Школа молодого педагога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3970784" cy="43251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индивидуальные </a:t>
            </a:r>
            <a:r>
              <a:rPr lang="ru-RU" dirty="0" smtClean="0"/>
              <a:t>консультации</a:t>
            </a:r>
          </a:p>
          <a:p>
            <a:r>
              <a:rPr lang="ru-RU" dirty="0" smtClean="0"/>
              <a:t> </a:t>
            </a:r>
            <a:r>
              <a:rPr lang="ru-RU" dirty="0"/>
              <a:t>проведение методической Недели молодого </a:t>
            </a:r>
            <a:r>
              <a:rPr lang="ru-RU" dirty="0" smtClean="0"/>
              <a:t>специалиста</a:t>
            </a:r>
          </a:p>
          <a:p>
            <a:r>
              <a:rPr lang="ru-RU" dirty="0" smtClean="0"/>
              <a:t> </a:t>
            </a:r>
            <a:r>
              <a:rPr lang="ru-RU" dirty="0"/>
              <a:t>акции «Методический поезд», </a:t>
            </a:r>
            <a:endParaRPr lang="ru-RU" dirty="0" smtClean="0"/>
          </a:p>
          <a:p>
            <a:r>
              <a:rPr lang="ru-RU" dirty="0" smtClean="0"/>
              <a:t>организация </a:t>
            </a:r>
            <a:r>
              <a:rPr lang="ru-RU" dirty="0"/>
              <a:t>конкурсов.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14" y="2348880"/>
            <a:ext cx="4806727" cy="320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Результаты мониторинга профессиональной адаптации. 2017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b="1" i="1" dirty="0"/>
              <a:t>1.Степень удовлетворенности молодых учителей от своей работы:</a:t>
            </a:r>
          </a:p>
          <a:p>
            <a:pPr marL="109728" indent="0">
              <a:buNone/>
            </a:pPr>
            <a:r>
              <a:rPr lang="ru-RU" dirty="0"/>
              <a:t>-удовлетворены на 100% - 20%;</a:t>
            </a:r>
          </a:p>
          <a:p>
            <a:pPr marL="109728" indent="0">
              <a:buNone/>
            </a:pPr>
            <a:r>
              <a:rPr lang="ru-RU" dirty="0"/>
              <a:t>-удовлетворены на 80% - 20%;</a:t>
            </a:r>
          </a:p>
          <a:p>
            <a:pPr marL="109728" indent="0">
              <a:buNone/>
            </a:pPr>
            <a:r>
              <a:rPr lang="ru-RU" dirty="0"/>
              <a:t>-удовлетворены на 60% - 40%;</a:t>
            </a:r>
          </a:p>
          <a:p>
            <a:pPr marL="109728" indent="0">
              <a:buNone/>
            </a:pPr>
            <a:r>
              <a:rPr lang="ru-RU" b="1" i="1" dirty="0"/>
              <a:t>2.Адаптация прошла:</a:t>
            </a:r>
          </a:p>
          <a:p>
            <a:pPr marL="109728" indent="0">
              <a:buNone/>
            </a:pPr>
            <a:r>
              <a:rPr lang="ru-RU" dirty="0"/>
              <a:t>- без проблем у 56% учителей;</a:t>
            </a:r>
          </a:p>
          <a:p>
            <a:pPr marL="109728" indent="0">
              <a:buNone/>
            </a:pPr>
            <a:r>
              <a:rPr lang="ru-RU" dirty="0"/>
              <a:t>- были проблемы у 32%учителей;</a:t>
            </a:r>
          </a:p>
          <a:p>
            <a:pPr marL="109728" indent="0">
              <a:buNone/>
            </a:pPr>
            <a:r>
              <a:rPr lang="ru-RU" dirty="0"/>
              <a:t>- процесс адаптации еще не завершен у 20% молодых учителей.</a:t>
            </a:r>
          </a:p>
          <a:p>
            <a:pPr marL="109728" indent="0">
              <a:buNone/>
            </a:pPr>
            <a:r>
              <a:rPr lang="ru-RU" b="1" i="1" dirty="0"/>
              <a:t>3.Проблемы адаптации:</a:t>
            </a:r>
          </a:p>
          <a:p>
            <a:pPr marL="109728" indent="0">
              <a:buNone/>
            </a:pPr>
            <a:r>
              <a:rPr lang="ru-RU" dirty="0"/>
              <a:t>- взаимоотношения с коллегами -  16</a:t>
            </a:r>
            <a:r>
              <a:rPr lang="ru-RU" dirty="0" smtClean="0"/>
              <a:t>%;</a:t>
            </a:r>
            <a:endParaRPr lang="ru-RU" dirty="0"/>
          </a:p>
          <a:p>
            <a:pPr marL="109728" indent="0">
              <a:buNone/>
            </a:pPr>
            <a:r>
              <a:rPr lang="ru-RU" dirty="0"/>
              <a:t>- взаимоотношения с администраций  - 4</a:t>
            </a:r>
            <a:r>
              <a:rPr lang="ru-RU" dirty="0" smtClean="0"/>
              <a:t>%;</a:t>
            </a:r>
            <a:endParaRPr lang="ru-RU" dirty="0"/>
          </a:p>
          <a:p>
            <a:pPr marL="109728" indent="0">
              <a:buNone/>
            </a:pPr>
            <a:r>
              <a:rPr lang="ru-RU" dirty="0"/>
              <a:t>- взаимоотношения с обучающимися - 44%;</a:t>
            </a:r>
          </a:p>
          <a:p>
            <a:pPr marL="109728" indent="0">
              <a:buNone/>
            </a:pPr>
            <a:r>
              <a:rPr lang="ru-RU" dirty="0"/>
              <a:t>- взаимоотношения с родителями  -      56%.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9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Профессиональное совершенствование педагога. Проект МОУ «СОШ № 5» г. Всеволожска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Разработан  и апробирован </a:t>
            </a:r>
            <a:r>
              <a:rPr lang="ru-RU" b="1" i="1" dirty="0" smtClean="0"/>
              <a:t>Тест </a:t>
            </a:r>
            <a:r>
              <a:rPr lang="ru-RU" b="1" i="1" dirty="0"/>
              <a:t>самооценки сформированных компетенций, </a:t>
            </a:r>
            <a:r>
              <a:rPr lang="ru-RU" dirty="0"/>
              <a:t>который позволяет учителю определить уровень  своей компетенции в области формирования у обучающихся универсальных учебных </a:t>
            </a:r>
            <a:r>
              <a:rPr lang="ru-RU" dirty="0" smtClean="0"/>
              <a:t>действий, а также усовершенствовать работу школьной методической службы.  </a:t>
            </a:r>
          </a:p>
          <a:p>
            <a:r>
              <a:rPr lang="ru-RU" dirty="0" smtClean="0"/>
              <a:t>Выделены </a:t>
            </a:r>
            <a:r>
              <a:rPr lang="ru-RU" dirty="0"/>
              <a:t>три основных уровня: </a:t>
            </a:r>
            <a:endParaRPr lang="ru-RU" dirty="0" smtClean="0"/>
          </a:p>
          <a:p>
            <a:r>
              <a:rPr lang="ru-RU" dirty="0" smtClean="0"/>
              <a:t>- уровень </a:t>
            </a:r>
            <a:r>
              <a:rPr lang="ru-RU" dirty="0"/>
              <a:t>специалиста, получившего диплом педагога и только начинающего профессиональную деятельность; </a:t>
            </a:r>
            <a:endParaRPr lang="ru-RU" dirty="0" smtClean="0"/>
          </a:p>
          <a:p>
            <a:r>
              <a:rPr lang="ru-RU" dirty="0" smtClean="0"/>
              <a:t>- уровень </a:t>
            </a:r>
            <a:r>
              <a:rPr lang="ru-RU" dirty="0"/>
              <a:t>профессионала, эффективно демонстрирующего свой опыт перед профессиональным сообществом; </a:t>
            </a:r>
            <a:endParaRPr lang="ru-RU" dirty="0" smtClean="0"/>
          </a:p>
          <a:p>
            <a:r>
              <a:rPr lang="ru-RU" dirty="0" smtClean="0"/>
              <a:t>- уровень </a:t>
            </a:r>
            <a:r>
              <a:rPr lang="ru-RU" dirty="0"/>
              <a:t>эксперта, способного дать развернутый анализ результатов деятельности,  разработать педагогическую систему, программу, курс и т.п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r>
              <a:rPr lang="ru-RU" b="1" i="1" dirty="0"/>
              <a:t>Зверева С.В., </a:t>
            </a:r>
            <a:r>
              <a:rPr lang="ru-RU" b="1" i="1" dirty="0" err="1"/>
              <a:t>Малякова</a:t>
            </a:r>
            <a:r>
              <a:rPr lang="ru-RU" b="1" i="1" dirty="0"/>
              <a:t> Н.С. Паспорт профессиональной педагогической компетенции по формированию регулятивных УУД обучающихся (методические рекомендации)    //Методист. 2017. № 3. С. 60-64     Режим доступа: </a:t>
            </a:r>
            <a:r>
              <a:rPr lang="ru-RU" b="1" i="1" dirty="0">
                <a:hlinkClick r:id="rId2"/>
              </a:rPr>
              <a:t>https://</a:t>
            </a:r>
            <a:r>
              <a:rPr lang="ru-RU" b="1" i="1" dirty="0" smtClean="0">
                <a:hlinkClick r:id="rId2"/>
              </a:rPr>
              <a:t>vk.com/metobraz?w=wall-95425396_183</a:t>
            </a:r>
            <a:endParaRPr lang="ru-RU" b="1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7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1625" y="332656"/>
            <a:ext cx="8534400" cy="936104"/>
          </a:xfrm>
        </p:spPr>
        <p:txBody>
          <a:bodyPr>
            <a:normAutofit/>
          </a:bodyPr>
          <a:lstStyle/>
          <a:p>
            <a:r>
              <a:rPr lang="ru-RU" altLang="ru-RU" sz="2800" b="1" dirty="0" smtClean="0"/>
              <a:t>Антропологическая тенденция в образовании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323527" y="1916832"/>
            <a:ext cx="4016697" cy="4136306"/>
          </a:xfrm>
        </p:spPr>
        <p:txBody>
          <a:bodyPr/>
          <a:lstStyle/>
          <a:p>
            <a:pPr marL="109728" indent="0">
              <a:buNone/>
            </a:pPr>
            <a:r>
              <a:rPr lang="ru-RU" altLang="ru-RU" sz="2800" dirty="0" smtClean="0"/>
              <a:t>«Если педагогика  хочет воспитать человека во всех отношениях, то она  должна прежде всего узнать его тоже во всех отношениях».</a:t>
            </a:r>
          </a:p>
          <a:p>
            <a:pPr marL="109728" indent="0" algn="r">
              <a:buNone/>
            </a:pPr>
            <a:r>
              <a:rPr lang="ru-RU" altLang="ru-RU" sz="2800" dirty="0" err="1" smtClean="0"/>
              <a:t>К.Д.Ушинский</a:t>
            </a:r>
            <a:endParaRPr lang="ru-RU" altLang="ru-RU" sz="2800" dirty="0" smtClean="0"/>
          </a:p>
          <a:p>
            <a:endParaRPr lang="ru-RU" altLang="ru-RU" dirty="0" smtClean="0"/>
          </a:p>
        </p:txBody>
      </p:sp>
      <p:pic>
        <p:nvPicPr>
          <p:cNvPr id="14340" name="Picture 7" descr="http://img.tvoymalysh.com.ua/artimg/file/-/%D1%83%D1%88%D0%B8%D0%BD%D1%81%D0%BA%D0%B8%D0%B9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1243" y="1412874"/>
            <a:ext cx="3391570" cy="4392389"/>
          </a:xfrm>
        </p:spPr>
      </p:pic>
    </p:spTree>
    <p:extLst>
      <p:ext uri="{BB962C8B-B14F-4D97-AF65-F5344CB8AC3E}">
        <p14:creationId xmlns:p14="http://schemas.microsoft.com/office/powerpoint/2010/main" val="3062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47248" cy="864096"/>
          </a:xfrm>
        </p:spPr>
        <p:txBody>
          <a:bodyPr>
            <a:noAutofit/>
          </a:bodyPr>
          <a:lstStyle/>
          <a:p>
            <a:r>
              <a:rPr lang="ru-RU" sz="2800" b="1" dirty="0"/>
              <a:t>Антропологическая тенденция в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8075240" cy="4153648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- выделяет духовность как ведущую характеристику человека, патриотизм;</a:t>
            </a:r>
          </a:p>
          <a:p>
            <a:pPr marL="109728" indent="0">
              <a:buNone/>
            </a:pPr>
            <a:r>
              <a:rPr lang="ru-RU" dirty="0"/>
              <a:t>- подчеркивает значение индивидуализации образования;</a:t>
            </a:r>
          </a:p>
          <a:p>
            <a:pPr marL="109728" indent="0">
              <a:buNone/>
            </a:pPr>
            <a:r>
              <a:rPr lang="ru-RU" dirty="0"/>
              <a:t>- выделяет проблему сохранения и укрепления здоровья человека в образовании. </a:t>
            </a:r>
          </a:p>
        </p:txBody>
      </p:sp>
    </p:spTree>
    <p:extLst>
      <p:ext uri="{BB962C8B-B14F-4D97-AF65-F5344CB8AC3E}">
        <p14:creationId xmlns:p14="http://schemas.microsoft.com/office/powerpoint/2010/main" val="7433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Учет индивидуальных особенностей </a:t>
            </a:r>
            <a:r>
              <a:rPr lang="ru-RU" sz="2800" b="1" dirty="0"/>
              <a:t>возраста, психики, </a:t>
            </a:r>
            <a:r>
              <a:rPr lang="ru-RU" sz="2800" b="1" dirty="0" smtClean="0"/>
              <a:t>способностей в опыте инновационной деятельности  </a:t>
            </a:r>
            <a:r>
              <a:rPr lang="ru-RU" sz="2800" b="1" dirty="0"/>
              <a:t>МОБУ </a:t>
            </a:r>
            <a:r>
              <a:rPr lang="ru-RU" sz="2800" b="1" dirty="0" err="1"/>
              <a:t>Агалатовская</a:t>
            </a:r>
            <a:r>
              <a:rPr lang="ru-RU" sz="2800" b="1" dirty="0"/>
              <a:t> СОШ.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Событийная педагогика </a:t>
            </a:r>
            <a:r>
              <a:rPr lang="ru-RU" dirty="0" smtClean="0"/>
              <a:t>– реализация идеи </a:t>
            </a:r>
            <a:r>
              <a:rPr lang="ru-RU" dirty="0"/>
              <a:t>образовательного события как  обучения в </a:t>
            </a:r>
            <a:r>
              <a:rPr lang="ru-RU" dirty="0" smtClean="0"/>
              <a:t>действии. Ученик выступает как равноправный </a:t>
            </a:r>
            <a:r>
              <a:rPr lang="ru-RU" dirty="0"/>
              <a:t>участник со своими  смыслами, </a:t>
            </a:r>
            <a:r>
              <a:rPr lang="ru-RU" dirty="0" smtClean="0"/>
              <a:t>деятельностью</a:t>
            </a:r>
            <a:r>
              <a:rPr lang="ru-RU" dirty="0"/>
              <a:t>, </a:t>
            </a:r>
            <a:r>
              <a:rPr lang="ru-RU" dirty="0" smtClean="0"/>
              <a:t>переживаниями.</a:t>
            </a:r>
          </a:p>
          <a:p>
            <a:r>
              <a:rPr lang="ru-RU" b="1" i="1" dirty="0" err="1" smtClean="0"/>
              <a:t>Стратовая</a:t>
            </a:r>
            <a:r>
              <a:rPr lang="ru-RU" b="1" i="1" dirty="0" smtClean="0"/>
              <a:t> технология</a:t>
            </a:r>
            <a:r>
              <a:rPr lang="ru-RU" dirty="0" smtClean="0"/>
              <a:t> как способ индивидуализации с учетом потребностей, интересов обучающихся, природных различий </a:t>
            </a:r>
            <a:r>
              <a:rPr lang="ru-RU" dirty="0"/>
              <a:t>в скорости выполнения заданий. </a:t>
            </a:r>
          </a:p>
        </p:txBody>
      </p:sp>
    </p:spTree>
    <p:extLst>
      <p:ext uri="{BB962C8B-B14F-4D97-AF65-F5344CB8AC3E}">
        <p14:creationId xmlns:p14="http://schemas.microsoft.com/office/powerpoint/2010/main" val="35789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Опыт СОШ </a:t>
            </a:r>
            <a:r>
              <a:rPr lang="ru-RU" sz="2800" b="1" dirty="0"/>
              <a:t>пос. им. Морозова </a:t>
            </a:r>
            <a:r>
              <a:rPr lang="ru-RU" sz="2800" b="1" dirty="0" smtClean="0"/>
              <a:t>по решению задач сохранения </a:t>
            </a:r>
            <a:r>
              <a:rPr lang="ru-RU" sz="2800" b="1" dirty="0"/>
              <a:t>и укрепления здоровья </a:t>
            </a:r>
            <a:r>
              <a:rPr lang="ru-RU" sz="2800" b="1" dirty="0" smtClean="0"/>
              <a:t>обучающихся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b="1" i="1" dirty="0" smtClean="0"/>
              <a:t>Формирование </a:t>
            </a:r>
            <a:r>
              <a:rPr lang="ru-RU" b="1" i="1" dirty="0" err="1" smtClean="0"/>
              <a:t>здоровьесберегающего</a:t>
            </a:r>
            <a:r>
              <a:rPr lang="ru-RU" b="1" i="1" dirty="0" smtClean="0"/>
              <a:t> уклада жизни школы.</a:t>
            </a:r>
          </a:p>
          <a:p>
            <a:pPr marL="109728" indent="0">
              <a:buNone/>
            </a:pPr>
            <a:r>
              <a:rPr lang="ru-RU" b="1" i="1" dirty="0"/>
              <a:t>- Когнитивный компонент</a:t>
            </a:r>
            <a:r>
              <a:rPr lang="ru-RU" dirty="0"/>
              <a:t>: освоение знаний о здоровом образе жизни как детьми, так и взрослыми, внедрение активных методов его формирования. </a:t>
            </a:r>
          </a:p>
          <a:p>
            <a:pPr marL="109728" indent="0">
              <a:buNone/>
            </a:pPr>
            <a:r>
              <a:rPr lang="ru-RU" dirty="0"/>
              <a:t>- </a:t>
            </a:r>
            <a:r>
              <a:rPr lang="ru-RU" b="1" i="1" dirty="0"/>
              <a:t>Компонент гигиенически правильной организации урока:  </a:t>
            </a:r>
            <a:r>
              <a:rPr lang="ru-RU" dirty="0"/>
              <a:t>возможность длительно поддерживать высокий уровень умственной работоспособности, с включением  динамических пауз, различных видов физических упражнений. </a:t>
            </a:r>
          </a:p>
          <a:p>
            <a:pPr marL="109728" indent="0">
              <a:buNone/>
            </a:pPr>
            <a:r>
              <a:rPr lang="ru-RU" dirty="0"/>
              <a:t>- </a:t>
            </a:r>
            <a:r>
              <a:rPr lang="ru-RU" b="1" i="1" dirty="0"/>
              <a:t>Компонент </a:t>
            </a:r>
            <a:r>
              <a:rPr lang="ru-RU" b="1" i="1" dirty="0" err="1"/>
              <a:t>здоровьесберегающей</a:t>
            </a:r>
            <a:r>
              <a:rPr lang="ru-RU" b="1" i="1" dirty="0"/>
              <a:t> внутренней среды: </a:t>
            </a:r>
            <a:r>
              <a:rPr lang="ru-RU" dirty="0"/>
              <a:t>воздушно-тепловой режим, световой режим,  школьная мебель с учетом антропометрических данных. </a:t>
            </a:r>
          </a:p>
          <a:p>
            <a:pPr marL="109728" indent="0">
              <a:buNone/>
            </a:pPr>
            <a:r>
              <a:rPr lang="ru-RU" b="1" i="1" dirty="0"/>
              <a:t>- Компонент </a:t>
            </a:r>
            <a:r>
              <a:rPr lang="ru-RU" b="1" i="1" dirty="0" err="1"/>
              <a:t>здоровьесберегающей</a:t>
            </a:r>
            <a:r>
              <a:rPr lang="ru-RU" b="1" i="1" dirty="0"/>
              <a:t> внешней </a:t>
            </a:r>
            <a:r>
              <a:rPr lang="ru-RU" b="1" i="1" dirty="0" smtClean="0"/>
              <a:t>среды: </a:t>
            </a:r>
            <a:r>
              <a:rPr lang="ru-RU" dirty="0" smtClean="0"/>
              <a:t>оздоровительный комплекс – школа, </a:t>
            </a:r>
            <a:r>
              <a:rPr lang="ru-RU" dirty="0"/>
              <a:t>ледовая </a:t>
            </a:r>
            <a:r>
              <a:rPr lang="ru-RU" dirty="0" smtClean="0"/>
              <a:t>арена, </a:t>
            </a:r>
            <a:r>
              <a:rPr lang="ru-RU" dirty="0"/>
              <a:t>лесопарковая зона и прибрежная территория Ладожского озера. </a:t>
            </a:r>
          </a:p>
        </p:txBody>
      </p:sp>
    </p:spTree>
    <p:extLst>
      <p:ext uri="{BB962C8B-B14F-4D97-AF65-F5344CB8AC3E}">
        <p14:creationId xmlns:p14="http://schemas.microsoft.com/office/powerpoint/2010/main" val="33706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Духовная сторона природы </a:t>
            </a:r>
            <a:r>
              <a:rPr lang="ru-RU" sz="3200" b="1" dirty="0" smtClean="0"/>
              <a:t>человека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4114800" cy="2695282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 smtClean="0"/>
              <a:t>Конференции </a:t>
            </a:r>
            <a:r>
              <a:rPr lang="ru-RU" dirty="0"/>
              <a:t>по духовно-нравственному воспитанию. </a:t>
            </a:r>
            <a:r>
              <a:rPr lang="ru-RU" dirty="0" smtClean="0"/>
              <a:t>Обсуждаются </a:t>
            </a:r>
            <a:r>
              <a:rPr lang="ru-RU" dirty="0"/>
              <a:t>вопросы о гражданской идентичности личности, о правовом воспитании, о значении культурных традиций в воспитании подрастающего поколения, о гендерных </a:t>
            </a:r>
            <a:r>
              <a:rPr lang="ru-RU" dirty="0" smtClean="0"/>
              <a:t>аспектах.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17240"/>
            <a:ext cx="3059832" cy="21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48" y="4251427"/>
            <a:ext cx="2873896" cy="22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36" y="1772816"/>
            <a:ext cx="3449960" cy="229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Тенденция формирования инклюзивного образования в контексте социокультурных проблем социализации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dirty="0"/>
              <a:t>В основу инклюзивного образования положена идеология, которая исключает любую дискриминацию детей и обеспечивает равное отношение ко всем людям, но создает особые условия для детей, имеющих особые образовательные потребности. Обеспечение права и комфортных условий на обучение детей с ограниченными возможностями здоровья в образовательных учреждениях, получения образования и участия в трудовой деятельности граждан, относящихся к категории «лиц с ограниченными возможностями здоровья», является неотъемлемой характеристикой развитого цивилизованного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373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534400" cy="758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Тенденция формирования нового качества образования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8497639" cy="5038378"/>
          </a:xfrm>
          <a:solidFill>
            <a:schemeClr val="bg1">
              <a:alpha val="61000"/>
            </a:schemeClr>
          </a:solidFill>
        </p:spPr>
        <p:txBody>
          <a:bodyPr>
            <a:normAutofit/>
          </a:bodyPr>
          <a:lstStyle/>
          <a:p>
            <a:pPr>
              <a:buSzPct val="130000"/>
              <a:defRPr/>
            </a:pPr>
            <a:r>
              <a:rPr lang="ru-RU" sz="1800" b="1" i="1" dirty="0">
                <a:solidFill>
                  <a:srgbClr val="663300"/>
                </a:solidFill>
              </a:rPr>
              <a:t>Согласно международному стандарту,  «качество — это степень соответствия присущих характеристик требованиям». </a:t>
            </a:r>
            <a:endParaRPr lang="ru-RU" sz="1800" b="1" i="1" dirty="0" smtClean="0">
              <a:solidFill>
                <a:srgbClr val="663300"/>
              </a:solidFill>
            </a:endParaRPr>
          </a:p>
          <a:p>
            <a:pPr>
              <a:buSzPct val="130000"/>
              <a:defRPr/>
            </a:pPr>
            <a:r>
              <a:rPr lang="ru-RU" sz="1800" dirty="0" smtClean="0">
                <a:solidFill>
                  <a:srgbClr val="663300"/>
                </a:solidFill>
              </a:rPr>
              <a:t>учащиеся</a:t>
            </a:r>
            <a:r>
              <a:rPr lang="ru-RU" sz="1800" dirty="0" smtClean="0">
                <a:solidFill>
                  <a:schemeClr val="accent2"/>
                </a:solidFill>
              </a:rPr>
              <a:t> </a:t>
            </a:r>
            <a:r>
              <a:rPr lang="ru-RU" sz="1800" b="1" i="1" dirty="0">
                <a:solidFill>
                  <a:schemeClr val="accent1"/>
                </a:solidFill>
              </a:rPr>
              <a:t>здоровы</a:t>
            </a:r>
            <a:r>
              <a:rPr lang="ru-RU" sz="1800" i="1" dirty="0">
                <a:solidFill>
                  <a:schemeClr val="accent1"/>
                </a:solidFill>
              </a:rPr>
              <a:t> </a:t>
            </a:r>
            <a:r>
              <a:rPr lang="ru-RU" sz="1800" dirty="0">
                <a:solidFill>
                  <a:srgbClr val="663300"/>
                </a:solidFill>
              </a:rPr>
              <a:t>и получают</a:t>
            </a:r>
            <a:r>
              <a:rPr lang="ru-RU" sz="1800" dirty="0">
                <a:solidFill>
                  <a:schemeClr val="accent2"/>
                </a:solidFill>
              </a:rPr>
              <a:t> </a:t>
            </a:r>
            <a:r>
              <a:rPr lang="ru-RU" sz="1800" b="1" i="1" dirty="0">
                <a:solidFill>
                  <a:schemeClr val="accent1"/>
                </a:solidFill>
              </a:rPr>
              <a:t>хорошее питание</a:t>
            </a:r>
            <a:r>
              <a:rPr lang="ru-RU" sz="1800" dirty="0">
                <a:solidFill>
                  <a:schemeClr val="accent2"/>
                </a:solidFill>
              </a:rPr>
              <a:t>, </a:t>
            </a:r>
            <a:r>
              <a:rPr lang="ru-RU" sz="1800" dirty="0">
                <a:solidFill>
                  <a:srgbClr val="663300"/>
                </a:solidFill>
              </a:rPr>
              <a:t>готовы учиться при поддержке семьи и общества</a:t>
            </a:r>
          </a:p>
          <a:p>
            <a:pPr>
              <a:buSzPct val="130000"/>
              <a:defRPr/>
            </a:pPr>
            <a:r>
              <a:rPr lang="ru-RU" sz="1800" dirty="0">
                <a:solidFill>
                  <a:srgbClr val="663300"/>
                </a:solidFill>
              </a:rPr>
              <a:t>имеется здоровая, безопасная, обеспечивающая необходимыми ресурсами и благоприятными условиями</a:t>
            </a:r>
            <a:r>
              <a:rPr lang="ru-RU" sz="1800" dirty="0">
                <a:solidFill>
                  <a:schemeClr val="accent2"/>
                </a:solidFill>
              </a:rPr>
              <a:t> </a:t>
            </a:r>
            <a:r>
              <a:rPr lang="ru-RU" sz="1800" b="1" i="1" dirty="0">
                <a:solidFill>
                  <a:schemeClr val="accent1"/>
                </a:solidFill>
              </a:rPr>
              <a:t>образовательная среда</a:t>
            </a:r>
            <a:endParaRPr lang="ru-RU" sz="1800" i="1" dirty="0">
              <a:solidFill>
                <a:schemeClr val="accent1"/>
              </a:solidFill>
            </a:endParaRPr>
          </a:p>
          <a:p>
            <a:pPr>
              <a:buSzPct val="130000"/>
              <a:defRPr/>
            </a:pPr>
            <a:r>
              <a:rPr lang="ru-RU" sz="1800" b="1" i="1" dirty="0">
                <a:solidFill>
                  <a:schemeClr val="accent1"/>
                </a:solidFill>
              </a:rPr>
              <a:t>содержание  ориентировано на приобретение базовых навыков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 smtClean="0">
                <a:solidFill>
                  <a:schemeClr val="accent1"/>
                </a:solidFill>
              </a:rPr>
              <a:t> -</a:t>
            </a:r>
            <a:r>
              <a:rPr lang="ru-RU" sz="1800" dirty="0" smtClean="0">
                <a:solidFill>
                  <a:srgbClr val="663300"/>
                </a:solidFill>
              </a:rPr>
              <a:t>ключевых компетентностей, </a:t>
            </a:r>
            <a:r>
              <a:rPr lang="ru-RU" sz="1800" dirty="0">
                <a:solidFill>
                  <a:srgbClr val="663300"/>
                </a:solidFill>
              </a:rPr>
              <a:t>а также навыков </a:t>
            </a:r>
            <a:r>
              <a:rPr lang="ru-RU" sz="1800" dirty="0" err="1" smtClean="0">
                <a:solidFill>
                  <a:srgbClr val="663300"/>
                </a:solidFill>
              </a:rPr>
              <a:t>жизнеообеспечения</a:t>
            </a:r>
            <a:r>
              <a:rPr lang="ru-RU" sz="1800" dirty="0" smtClean="0">
                <a:solidFill>
                  <a:srgbClr val="663300"/>
                </a:solidFill>
              </a:rPr>
              <a:t>, мирного сосуществования</a:t>
            </a:r>
            <a:endParaRPr lang="ru-RU" sz="1800" dirty="0">
              <a:solidFill>
                <a:srgbClr val="663300"/>
              </a:solidFill>
            </a:endParaRPr>
          </a:p>
          <a:p>
            <a:pPr>
              <a:buSzPct val="130000"/>
              <a:defRPr/>
            </a:pPr>
            <a:r>
              <a:rPr lang="ru-RU" sz="1800" dirty="0">
                <a:solidFill>
                  <a:srgbClr val="663300"/>
                </a:solidFill>
              </a:rPr>
              <a:t>в образовательном процессе</a:t>
            </a:r>
            <a:r>
              <a:rPr lang="ru-RU" sz="1800" dirty="0">
                <a:solidFill>
                  <a:schemeClr val="accent2"/>
                </a:solidFill>
              </a:rPr>
              <a:t> </a:t>
            </a:r>
            <a:r>
              <a:rPr lang="ru-RU" sz="1800" b="1" i="1" dirty="0">
                <a:solidFill>
                  <a:schemeClr val="accent1"/>
                </a:solidFill>
              </a:rPr>
              <a:t>на первом месте интересы ребёнка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>
                <a:solidFill>
                  <a:srgbClr val="663300"/>
                </a:solidFill>
              </a:rPr>
              <a:t>и используются методы оценки, стимулирующие обучение </a:t>
            </a:r>
            <a:endParaRPr lang="ru-RU" sz="1800" dirty="0" smtClean="0">
              <a:solidFill>
                <a:srgbClr val="663300"/>
              </a:solidFill>
            </a:endParaRPr>
          </a:p>
          <a:p>
            <a:pPr>
              <a:buSzPct val="130000"/>
              <a:defRPr/>
            </a:pPr>
            <a:r>
              <a:rPr lang="ru-RU" sz="1800" b="1" i="1" dirty="0" smtClean="0">
                <a:solidFill>
                  <a:schemeClr val="accent1"/>
                </a:solidFill>
              </a:rPr>
              <a:t>результаты </a:t>
            </a:r>
            <a:r>
              <a:rPr lang="ru-RU" sz="1800" b="1" i="1" dirty="0">
                <a:solidFill>
                  <a:schemeClr val="accent1"/>
                </a:solidFill>
              </a:rPr>
              <a:t>включают знания, умения и личную позицию</a:t>
            </a:r>
            <a:r>
              <a:rPr lang="ru-RU" sz="1800" dirty="0">
                <a:solidFill>
                  <a:schemeClr val="accent2"/>
                </a:solidFill>
              </a:rPr>
              <a:t>,  </a:t>
            </a:r>
            <a:r>
              <a:rPr lang="ru-RU" sz="1800" dirty="0">
                <a:solidFill>
                  <a:srgbClr val="663300"/>
                </a:solidFill>
              </a:rPr>
              <a:t>связаны с национальными задачами в области образования и позитивным участием в общественной жизни</a:t>
            </a:r>
          </a:p>
          <a:p>
            <a:pPr>
              <a:defRPr/>
            </a:pPr>
            <a:endParaRPr lang="ru-RU" sz="18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В настоящее в районе </a:t>
            </a:r>
            <a:r>
              <a:rPr lang="ru-RU" sz="2800" b="1" dirty="0" smtClean="0"/>
              <a:t>разрабатываются проекты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Региональный проект по </a:t>
            </a:r>
            <a:r>
              <a:rPr lang="ru-RU" dirty="0"/>
              <a:t>апробации примерных адаптированных основных образовательных программ дошкольного образования для детей с ограниченными возможностями здоровья. МДОБУ «ДСКВ № 6</a:t>
            </a:r>
            <a:r>
              <a:rPr lang="ru-RU" dirty="0" smtClean="0"/>
              <a:t>»,  </a:t>
            </a:r>
            <a:r>
              <a:rPr lang="ru-RU" dirty="0"/>
              <a:t>МДОБУ «ДСКВ № 10» </a:t>
            </a:r>
            <a:r>
              <a:rPr lang="ru-RU" dirty="0" err="1"/>
              <a:t>г.Всеволожска</a:t>
            </a:r>
            <a:endParaRPr lang="ru-RU" dirty="0"/>
          </a:p>
          <a:p>
            <a:r>
              <a:rPr lang="ru-RU" dirty="0" smtClean="0"/>
              <a:t>Муниципальный проект «Методическая </a:t>
            </a:r>
            <a:r>
              <a:rPr lang="ru-RU" dirty="0"/>
              <a:t>компетентность педагога, реализующего адаптированные программы для обучающихся с </a:t>
            </a:r>
            <a:r>
              <a:rPr lang="ru-RU" dirty="0" smtClean="0"/>
              <a:t>ОВЗ». </a:t>
            </a:r>
            <a:r>
              <a:rPr lang="ru-RU" dirty="0"/>
              <a:t>МОУ «СОШ «</a:t>
            </a:r>
            <a:r>
              <a:rPr lang="ru-RU" dirty="0" err="1"/>
              <a:t>Лесколовский</a:t>
            </a:r>
            <a:r>
              <a:rPr lang="ru-RU" dirty="0"/>
              <a:t> ЦО»</a:t>
            </a:r>
          </a:p>
          <a:p>
            <a:r>
              <a:rPr lang="ru-RU" dirty="0" smtClean="0"/>
              <a:t>Муниципальный проект «Создание </a:t>
            </a:r>
            <a:r>
              <a:rPr lang="ru-RU" dirty="0"/>
              <a:t>комфортной среды при условии включения в образовательный процесс детей с </a:t>
            </a:r>
            <a:r>
              <a:rPr lang="ru-RU" dirty="0" smtClean="0"/>
              <a:t>ОВЗ». </a:t>
            </a:r>
            <a:r>
              <a:rPr lang="ru-RU" dirty="0"/>
              <a:t>МОУ «</a:t>
            </a:r>
            <a:r>
              <a:rPr lang="ru-RU" dirty="0" err="1"/>
              <a:t>Осельковская</a:t>
            </a:r>
            <a:r>
              <a:rPr lang="ru-RU" dirty="0"/>
              <a:t> ООШ»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7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Социально-психологические  аспекты тенденции </a:t>
            </a:r>
            <a:r>
              <a:rPr lang="ru-RU" sz="2800" b="1" dirty="0"/>
              <a:t>инклюзивного образования. </a:t>
            </a:r>
            <a:r>
              <a:rPr lang="ru-RU" sz="2800" b="1" dirty="0" smtClean="0"/>
              <a:t>Опыт Центра </a:t>
            </a:r>
            <a:r>
              <a:rPr lang="ru-RU" sz="2800" b="1" dirty="0"/>
              <a:t>психолого-педагогической, медицинской и социальной </a:t>
            </a:r>
            <a:r>
              <a:rPr lang="ru-RU" sz="2800" b="1" dirty="0" smtClean="0"/>
              <a:t>помощи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Проект направлен на решение задач создания базы методических рекомендаций по профилактике кризисных ситуаций, в том числе, по проблеме суицидального поведения, которая обеспечит более высокую готовность и оперативность педагогических работников в их разрешении. </a:t>
            </a:r>
            <a:endParaRPr lang="ru-RU" dirty="0" smtClean="0"/>
          </a:p>
          <a:p>
            <a:r>
              <a:rPr lang="ru-RU" dirty="0" smtClean="0"/>
              <a:t>Разработка </a:t>
            </a:r>
            <a:r>
              <a:rPr lang="ru-RU" dirty="0"/>
              <a:t>форм совместной деятельности педагогических </a:t>
            </a:r>
            <a:r>
              <a:rPr lang="ru-RU" dirty="0" smtClean="0"/>
              <a:t>работников.</a:t>
            </a:r>
          </a:p>
          <a:p>
            <a:r>
              <a:rPr lang="ru-RU" dirty="0" smtClean="0"/>
              <a:t>Социальное отраслевое партнерство МОБУ </a:t>
            </a:r>
            <a:r>
              <a:rPr lang="ru-RU" dirty="0"/>
              <a:t>«</a:t>
            </a:r>
            <a:r>
              <a:rPr lang="ru-RU" dirty="0" err="1"/>
              <a:t>Сертоловская</a:t>
            </a:r>
            <a:r>
              <a:rPr lang="ru-RU" dirty="0"/>
              <a:t> СОШ № 1», МОБУ «</a:t>
            </a:r>
            <a:r>
              <a:rPr lang="ru-RU" dirty="0" err="1"/>
              <a:t>Сертоловская</a:t>
            </a:r>
            <a:r>
              <a:rPr lang="ru-RU" dirty="0"/>
              <a:t> СОШ № 2», МОУ «Лицей № 1» г. Всеволожска, МОУ «</a:t>
            </a:r>
            <a:r>
              <a:rPr lang="ru-RU" dirty="0" err="1"/>
              <a:t>Янинская</a:t>
            </a:r>
            <a:r>
              <a:rPr lang="ru-RU" dirty="0"/>
              <a:t> СОШ» и др. </a:t>
            </a:r>
            <a:endParaRPr lang="ru-RU" dirty="0" smtClean="0"/>
          </a:p>
          <a:p>
            <a:r>
              <a:rPr lang="ru-RU" dirty="0" smtClean="0"/>
              <a:t>Разработка рекомендаций </a:t>
            </a:r>
            <a:r>
              <a:rPr lang="ru-RU" dirty="0"/>
              <a:t>по созданию групп поддержки для </a:t>
            </a:r>
            <a:r>
              <a:rPr lang="ru-RU" dirty="0" smtClean="0"/>
              <a:t>родителей.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6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Autofit/>
          </a:bodyPr>
          <a:lstStyle/>
          <a:p>
            <a:r>
              <a:rPr lang="ru-RU" sz="2800" b="1" dirty="0"/>
              <a:t>Тенденция создания развивающей образовательной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b="1" i="1" dirty="0" smtClean="0"/>
              <a:t>Исследования образовательной среды. Г</a:t>
            </a:r>
            <a:r>
              <a:rPr lang="ru-RU" b="1" i="1" dirty="0"/>
              <a:t>. Н. </a:t>
            </a:r>
            <a:r>
              <a:rPr lang="ru-RU" b="1" i="1" dirty="0" smtClean="0"/>
              <a:t>Сериков, </a:t>
            </a:r>
            <a:r>
              <a:rPr lang="ru-RU" b="1" i="1" dirty="0" err="1" smtClean="0"/>
              <a:t>С.В.Тарасов</a:t>
            </a:r>
            <a:r>
              <a:rPr lang="ru-RU" b="1" i="1" dirty="0" smtClean="0"/>
              <a:t>, </a:t>
            </a:r>
            <a:r>
              <a:rPr lang="ru-RU" b="1" i="1" dirty="0"/>
              <a:t>Ю. В. </a:t>
            </a:r>
            <a:r>
              <a:rPr lang="ru-RU" b="1" i="1" dirty="0" smtClean="0"/>
              <a:t>Васильев, </a:t>
            </a:r>
            <a:r>
              <a:rPr lang="ru-RU" b="1" i="1" dirty="0"/>
              <a:t>Е. В. Игнатович и др. </a:t>
            </a:r>
            <a:r>
              <a:rPr lang="ru-RU" dirty="0" smtClean="0"/>
              <a:t>Направления:</a:t>
            </a:r>
          </a:p>
          <a:p>
            <a:r>
              <a:rPr lang="ru-RU" dirty="0" smtClean="0"/>
              <a:t>насыщение </a:t>
            </a:r>
            <a:r>
              <a:rPr lang="ru-RU" dirty="0"/>
              <a:t>культурно-образовательного пространства значимыми для личности </a:t>
            </a:r>
            <a:r>
              <a:rPr lang="ru-RU" dirty="0" smtClean="0"/>
              <a:t>ценностями, </a:t>
            </a:r>
            <a:endParaRPr lang="ru-RU" dirty="0"/>
          </a:p>
          <a:p>
            <a:r>
              <a:rPr lang="ru-RU" dirty="0" smtClean="0"/>
              <a:t>культурное </a:t>
            </a:r>
            <a:r>
              <a:rPr lang="ru-RU" dirty="0"/>
              <a:t>обогащение предметно-пространственной </a:t>
            </a:r>
            <a:r>
              <a:rPr lang="ru-RU" dirty="0" smtClean="0"/>
              <a:t>среды;</a:t>
            </a:r>
            <a:endParaRPr lang="ru-RU" dirty="0"/>
          </a:p>
          <a:p>
            <a:r>
              <a:rPr lang="ru-RU" dirty="0" smtClean="0"/>
              <a:t>развитие </a:t>
            </a:r>
            <a:r>
              <a:rPr lang="ru-RU" dirty="0"/>
              <a:t>межличностных отношений, культуры общения, насыщение формами совместной творческой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Проекты </a:t>
            </a:r>
            <a:r>
              <a:rPr lang="ru-RU" sz="2800" b="1" dirty="0"/>
              <a:t>по созданию социокультурной </a:t>
            </a:r>
            <a:r>
              <a:rPr lang="ru-RU" sz="2800" b="1" dirty="0" smtClean="0"/>
              <a:t>среды 2017-2018 </a:t>
            </a:r>
            <a:r>
              <a:rPr lang="ru-RU" sz="2800" b="1" dirty="0"/>
              <a:t>уч. </a:t>
            </a:r>
            <a:r>
              <a:rPr lang="ru-RU" sz="2800" b="1" dirty="0" smtClean="0"/>
              <a:t>г.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«Использование </a:t>
            </a:r>
            <a:r>
              <a:rPr lang="ru-RU" dirty="0"/>
              <a:t>образовательного потенциала социокультурного пространства Всеволожского района как средства патриотического воспитания </a:t>
            </a:r>
            <a:r>
              <a:rPr lang="ru-RU" dirty="0" smtClean="0"/>
              <a:t>дошкольников». </a:t>
            </a:r>
            <a:r>
              <a:rPr lang="ru-RU" dirty="0"/>
              <a:t>МДОУ «ЦРР-ДС № 4» г. Всеволожска</a:t>
            </a:r>
          </a:p>
          <a:p>
            <a:r>
              <a:rPr lang="ru-RU" dirty="0" smtClean="0"/>
              <a:t>«Этнокультурные </a:t>
            </a:r>
            <a:r>
              <a:rPr lang="ru-RU" dirty="0"/>
              <a:t>традиции гендерного воспитания в работе с детьми старшего дошкольного </a:t>
            </a:r>
            <a:r>
              <a:rPr lang="ru-RU" dirty="0" smtClean="0"/>
              <a:t>возраста». </a:t>
            </a:r>
            <a:r>
              <a:rPr lang="ru-RU" dirty="0"/>
              <a:t>МДОБУ «</a:t>
            </a:r>
            <a:r>
              <a:rPr lang="ru-RU" dirty="0" err="1"/>
              <a:t>Сертоловский</a:t>
            </a:r>
            <a:r>
              <a:rPr lang="ru-RU" dirty="0"/>
              <a:t> ДСКВ №2».</a:t>
            </a:r>
          </a:p>
          <a:p>
            <a:r>
              <a:rPr lang="ru-RU" dirty="0" smtClean="0"/>
              <a:t>«Музейная </a:t>
            </a:r>
            <a:r>
              <a:rPr lang="ru-RU" dirty="0"/>
              <a:t>педагогика как средство познавательного и речевого развития </a:t>
            </a:r>
            <a:r>
              <a:rPr lang="ru-RU" dirty="0" smtClean="0"/>
              <a:t>дошкольников». </a:t>
            </a:r>
            <a:r>
              <a:rPr lang="ru-RU" dirty="0"/>
              <a:t>МДОБУ «</a:t>
            </a:r>
            <a:r>
              <a:rPr lang="ru-RU" dirty="0" err="1"/>
              <a:t>Чернореченский</a:t>
            </a:r>
            <a:r>
              <a:rPr lang="ru-RU" dirty="0"/>
              <a:t> ДСКВ».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6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00" y="908720"/>
            <a:ext cx="2980357" cy="29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5" y="4320284"/>
            <a:ext cx="3923157" cy="22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1600"/>
            <a:ext cx="2873625" cy="2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765175"/>
            <a:ext cx="8208963" cy="5400675"/>
          </a:xfrm>
        </p:spPr>
        <p:txBody>
          <a:bodyPr/>
          <a:lstStyle/>
          <a:p>
            <a:pPr algn="r"/>
            <a:r>
              <a:rPr lang="ru-RU" altLang="ru-RU" sz="3800" b="1" i="1">
                <a:solidFill>
                  <a:schemeClr val="tx1"/>
                </a:solidFill>
              </a:rPr>
              <a:t>Образовательная политика</a:t>
            </a:r>
            <a:r>
              <a:rPr lang="ru-RU" altLang="ru-RU" sz="3800" b="1" i="1">
                <a:solidFill>
                  <a:srgbClr val="C00000"/>
                </a:solidFill>
              </a:rPr>
              <a:t> </a:t>
            </a:r>
            <a:r>
              <a:rPr lang="ru-RU" altLang="ru-RU" sz="3800" b="1" i="1"/>
              <a:t>– общенациональная система ценностей, целей и приоритетов в образовании и выработка механизмов их эффективного претворения в жизнь.</a:t>
            </a:r>
            <a:r>
              <a:rPr lang="ru-RU" altLang="ru-RU" sz="3800" i="1"/>
              <a:t> </a:t>
            </a:r>
            <a:br>
              <a:rPr lang="ru-RU" altLang="ru-RU" sz="3800" i="1"/>
            </a:br>
            <a:r>
              <a:rPr lang="ru-RU" altLang="ru-RU" sz="2900" i="1"/>
              <a:t>Э. Д. Днепров</a:t>
            </a:r>
            <a:r>
              <a:rPr lang="ru-RU" altLang="ru-RU" sz="3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9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435280" cy="3831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 smtClean="0"/>
              <a:t>СПАСИБО ЗА ВНИМАНИЕ!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242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Участники проекта по введению и обеспечению требований ФГОС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8136904" cy="4714539"/>
          </a:xfrm>
        </p:spPr>
        <p:txBody>
          <a:bodyPr/>
          <a:lstStyle/>
          <a:p>
            <a:r>
              <a:rPr lang="ru-RU" dirty="0"/>
              <a:t>МОУ «Лицей № 1» </a:t>
            </a:r>
            <a:r>
              <a:rPr lang="ru-RU" dirty="0" err="1" smtClean="0"/>
              <a:t>г.Всеволожска</a:t>
            </a:r>
            <a:endParaRPr lang="ru-RU" dirty="0" smtClean="0"/>
          </a:p>
          <a:p>
            <a:r>
              <a:rPr lang="ru-RU" dirty="0" smtClean="0"/>
              <a:t>МОУ </a:t>
            </a:r>
            <a:r>
              <a:rPr lang="ru-RU" dirty="0"/>
              <a:t>«СОШ № 6» г. </a:t>
            </a:r>
            <a:r>
              <a:rPr lang="ru-RU" dirty="0" smtClean="0"/>
              <a:t>Всеволожска</a:t>
            </a:r>
          </a:p>
          <a:p>
            <a:r>
              <a:rPr lang="ru-RU" dirty="0" smtClean="0"/>
              <a:t>МОУ </a:t>
            </a:r>
            <a:r>
              <a:rPr lang="ru-RU" dirty="0"/>
              <a:t>«</a:t>
            </a:r>
            <a:r>
              <a:rPr lang="ru-RU" dirty="0" err="1"/>
              <a:t>Сертоловская</a:t>
            </a:r>
            <a:r>
              <a:rPr lang="ru-RU" dirty="0"/>
              <a:t> СОШ № 1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МОУ </a:t>
            </a:r>
            <a:r>
              <a:rPr lang="ru-RU" dirty="0"/>
              <a:t>«</a:t>
            </a:r>
            <a:r>
              <a:rPr lang="ru-RU" dirty="0" err="1"/>
              <a:t>Сертоловская</a:t>
            </a:r>
            <a:r>
              <a:rPr lang="ru-RU" dirty="0"/>
              <a:t> СОШ № 2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МОУ </a:t>
            </a:r>
            <a:r>
              <a:rPr lang="ru-RU" dirty="0"/>
              <a:t>«Ново-</a:t>
            </a:r>
            <a:r>
              <a:rPr lang="ru-RU" dirty="0" err="1"/>
              <a:t>Девяткинская</a:t>
            </a:r>
            <a:r>
              <a:rPr lang="ru-RU" dirty="0"/>
              <a:t> СОШ № 1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МОУ </a:t>
            </a:r>
            <a:r>
              <a:rPr lang="ru-RU" dirty="0"/>
              <a:t>«</a:t>
            </a:r>
            <a:r>
              <a:rPr lang="ru-RU" dirty="0" err="1"/>
              <a:t>Кузьмоловская</a:t>
            </a:r>
            <a:r>
              <a:rPr lang="ru-RU" dirty="0"/>
              <a:t> СОШ № 1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МОУ </a:t>
            </a:r>
            <a:r>
              <a:rPr lang="ru-RU" dirty="0"/>
              <a:t>«СОШ пос. им. Морозова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МОУ </a:t>
            </a:r>
            <a:r>
              <a:rPr lang="ru-RU" dirty="0"/>
              <a:t>«СОШ № 2» г. </a:t>
            </a:r>
            <a:r>
              <a:rPr lang="ru-RU" dirty="0" smtClean="0"/>
              <a:t>Всеволожска</a:t>
            </a:r>
          </a:p>
          <a:p>
            <a:r>
              <a:rPr lang="ru-RU" dirty="0" smtClean="0"/>
              <a:t>МОУ </a:t>
            </a:r>
            <a:r>
              <a:rPr lang="ru-RU" dirty="0"/>
              <a:t>«СОШ № 4» г. </a:t>
            </a:r>
            <a:r>
              <a:rPr lang="ru-RU" dirty="0" smtClean="0"/>
              <a:t>Всеволожска </a:t>
            </a:r>
          </a:p>
          <a:p>
            <a:r>
              <a:rPr lang="ru-RU" dirty="0" smtClean="0"/>
              <a:t>МОУ </a:t>
            </a:r>
            <a:r>
              <a:rPr lang="ru-RU" dirty="0"/>
              <a:t>«</a:t>
            </a:r>
            <a:r>
              <a:rPr lang="ru-RU" dirty="0" err="1"/>
              <a:t>Гарболовская</a:t>
            </a:r>
            <a:r>
              <a:rPr lang="ru-RU" dirty="0"/>
              <a:t> СОШ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МОУ </a:t>
            </a:r>
            <a:r>
              <a:rPr lang="ru-RU" dirty="0"/>
              <a:t>«СОШ РЦО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МОУ </a:t>
            </a:r>
            <a:r>
              <a:rPr lang="ru-RU" dirty="0"/>
              <a:t>«</a:t>
            </a:r>
            <a:r>
              <a:rPr lang="ru-RU" dirty="0" err="1"/>
              <a:t>Бугровская</a:t>
            </a:r>
            <a:r>
              <a:rPr lang="ru-RU" dirty="0"/>
              <a:t> СОШ» и др.</a:t>
            </a:r>
          </a:p>
        </p:txBody>
      </p:sp>
    </p:spTree>
    <p:extLst>
      <p:ext uri="{BB962C8B-B14F-4D97-AF65-F5344CB8AC3E}">
        <p14:creationId xmlns:p14="http://schemas.microsoft.com/office/powerpoint/2010/main" val="19901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Система </a:t>
            </a:r>
            <a:r>
              <a:rPr lang="ru-RU" sz="2400" b="1" dirty="0"/>
              <a:t>оценки нового качества образования в МОУ «СОШ № 6» г. </a:t>
            </a:r>
            <a:r>
              <a:rPr lang="ru-RU" sz="2400" b="1" dirty="0" smtClean="0"/>
              <a:t>Всеволожска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b="1" i="1" dirty="0"/>
              <a:t>При оценке личностных результатов выделяются:</a:t>
            </a:r>
          </a:p>
          <a:p>
            <a:pPr marL="109728" indent="0">
              <a:buNone/>
            </a:pPr>
            <a:r>
              <a:rPr lang="ru-RU" sz="1800" dirty="0"/>
              <a:t>- </a:t>
            </a:r>
            <a:r>
              <a:rPr lang="ru-RU" sz="1800" dirty="0" err="1"/>
              <a:t>сформированность</a:t>
            </a:r>
            <a:r>
              <a:rPr lang="ru-RU" sz="1800" dirty="0"/>
              <a:t> гражданской идентичности, правосознания;</a:t>
            </a:r>
          </a:p>
          <a:p>
            <a:pPr marL="109728" indent="0">
              <a:buNone/>
            </a:pPr>
            <a:r>
              <a:rPr lang="ru-RU" sz="1800" dirty="0"/>
              <a:t>- готовность к самообразованию и выбору профессии;</a:t>
            </a:r>
          </a:p>
          <a:p>
            <a:pPr marL="109728" indent="0">
              <a:buNone/>
            </a:pPr>
            <a:r>
              <a:rPr lang="ru-RU" sz="1800" dirty="0"/>
              <a:t>- социальный	 опыт;</a:t>
            </a:r>
          </a:p>
          <a:p>
            <a:pPr marL="109728" indent="0">
              <a:buNone/>
            </a:pPr>
            <a:r>
              <a:rPr lang="ru-RU" sz="1800" dirty="0"/>
              <a:t>- индивидуальный личностный прогресс обучающегося. </a:t>
            </a:r>
          </a:p>
          <a:p>
            <a:pPr marL="109728" indent="0">
              <a:buNone/>
            </a:pPr>
            <a:r>
              <a:rPr lang="ru-RU" sz="1800" b="1" i="1" dirty="0"/>
              <a:t>При оценке </a:t>
            </a:r>
            <a:r>
              <a:rPr lang="ru-RU" sz="1800" b="1" i="1" dirty="0" err="1"/>
              <a:t>метапредметных</a:t>
            </a:r>
            <a:r>
              <a:rPr lang="ru-RU" sz="1800" b="1" i="1" dirty="0"/>
              <a:t> результатов выделяются:</a:t>
            </a:r>
          </a:p>
          <a:p>
            <a:pPr marL="109728" indent="0">
              <a:buNone/>
            </a:pPr>
            <a:r>
              <a:rPr lang="ru-RU" sz="1800" dirty="0"/>
              <a:t>- способность к самостоятельному освоению знаний;</a:t>
            </a:r>
          </a:p>
          <a:p>
            <a:pPr marL="109728" indent="0">
              <a:buNone/>
            </a:pPr>
            <a:r>
              <a:rPr lang="ru-RU" sz="1800" dirty="0"/>
              <a:t>- способность  к самоорганизации, </a:t>
            </a:r>
            <a:r>
              <a:rPr lang="ru-RU" sz="1800" dirty="0" err="1"/>
              <a:t>саморегуляции</a:t>
            </a:r>
            <a:r>
              <a:rPr lang="ru-RU" sz="1800" dirty="0"/>
              <a:t>, рефлексии и др.</a:t>
            </a:r>
          </a:p>
          <a:p>
            <a:pPr marL="109728" indent="0">
              <a:buNone/>
            </a:pPr>
            <a:r>
              <a:rPr lang="ru-RU" sz="1800" b="1" i="1" dirty="0"/>
              <a:t>При оценке предметных результатов выделяются:</a:t>
            </a:r>
          </a:p>
          <a:p>
            <a:pPr marL="109728" indent="0">
              <a:buNone/>
            </a:pPr>
            <a:r>
              <a:rPr lang="ru-RU" sz="1800" dirty="0"/>
              <a:t>- освоение опорных знаний по предмету;</a:t>
            </a:r>
          </a:p>
          <a:p>
            <a:pPr marL="109728" indent="0">
              <a:buNone/>
            </a:pPr>
            <a:r>
              <a:rPr lang="ru-RU" sz="1800" dirty="0"/>
              <a:t>- овладение действиями с предметным содержанием.</a:t>
            </a:r>
          </a:p>
          <a:p>
            <a:pPr marL="109728" indent="0">
              <a:buNone/>
            </a:pPr>
            <a:r>
              <a:rPr lang="ru-RU" sz="1800" b="1" i="1" dirty="0"/>
              <a:t>При оценке индивидуального проекта выделяются:</a:t>
            </a:r>
          </a:p>
          <a:p>
            <a:pPr marL="109728" indent="0">
              <a:buNone/>
            </a:pPr>
            <a:r>
              <a:rPr lang="ru-RU" sz="1800" dirty="0"/>
              <a:t>- способность к самостоятельному решению проблем: от умения выделить и сформулировать ее до практического создания нового объекта.</a:t>
            </a:r>
          </a:p>
          <a:p>
            <a:pPr marL="109728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837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5040560" cy="21488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Тенденция информатизации образования.</a:t>
            </a:r>
            <a:br>
              <a:rPr lang="ru-RU" sz="3200" b="1" dirty="0" smtClean="0"/>
            </a:br>
            <a:r>
              <a:rPr lang="ru-RU" sz="3200" b="1" dirty="0" smtClean="0"/>
              <a:t>Направления развития </a:t>
            </a:r>
            <a:br>
              <a:rPr lang="ru-RU" sz="3200" b="1" dirty="0" smtClean="0"/>
            </a:br>
            <a:r>
              <a:rPr lang="ru-RU" sz="3200" b="1" dirty="0" smtClean="0"/>
              <a:t>искусственного интеллекта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05064"/>
            <a:ext cx="3816424" cy="23195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информационное (</a:t>
            </a:r>
            <a:r>
              <a:rPr lang="ru-RU" dirty="0"/>
              <a:t>кибернетика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err="1" smtClean="0"/>
              <a:t>нейробионическое</a:t>
            </a:r>
            <a:r>
              <a:rPr lang="ru-RU" dirty="0" smtClean="0"/>
              <a:t> </a:t>
            </a:r>
            <a:r>
              <a:rPr lang="ru-RU" dirty="0"/>
              <a:t>(нейрокибернетика</a:t>
            </a:r>
            <a:r>
              <a:rPr lang="ru-RU" dirty="0" smtClean="0"/>
              <a:t>) </a:t>
            </a:r>
            <a:endParaRPr lang="ru-RU" dirty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8404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Autofit/>
          </a:bodyPr>
          <a:lstStyle/>
          <a:p>
            <a:r>
              <a:rPr lang="ru-RU" sz="2800" b="1" dirty="0"/>
              <a:t>Основные направления информатизации </a:t>
            </a:r>
            <a:r>
              <a:rPr lang="ru-RU" sz="2800" b="1" dirty="0" smtClean="0"/>
              <a:t>образования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1.Компьютеризация образовательных </a:t>
            </a:r>
            <a:r>
              <a:rPr lang="ru-RU" dirty="0" smtClean="0"/>
              <a:t>учреждений</a:t>
            </a:r>
            <a:endParaRPr lang="ru-RU" dirty="0"/>
          </a:p>
          <a:p>
            <a:pPr marL="109728" indent="0">
              <a:buNone/>
            </a:pPr>
            <a:r>
              <a:rPr lang="ru-RU" dirty="0"/>
              <a:t>2.Подключение образовательных учреждений к </a:t>
            </a:r>
            <a:r>
              <a:rPr lang="ru-RU" dirty="0" smtClean="0"/>
              <a:t>сети </a:t>
            </a:r>
            <a:r>
              <a:rPr lang="ru-RU" dirty="0"/>
              <a:t>интернет.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3</a:t>
            </a:r>
            <a:r>
              <a:rPr lang="ru-RU" dirty="0"/>
              <a:t>. Создание и реализация технологий дистанционного обучения.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4</a:t>
            </a:r>
            <a:r>
              <a:rPr lang="ru-RU" dirty="0"/>
              <a:t>. Создание единой информационной системы мониторинга </a:t>
            </a:r>
            <a:r>
              <a:rPr lang="ru-RU" dirty="0" smtClean="0"/>
              <a:t>обучения.</a:t>
            </a:r>
          </a:p>
          <a:p>
            <a:pPr marL="109728" indent="0">
              <a:buNone/>
            </a:pPr>
            <a:r>
              <a:rPr lang="ru-RU" dirty="0" smtClean="0"/>
              <a:t>5</a:t>
            </a:r>
            <a:r>
              <a:rPr lang="ru-RU" dirty="0"/>
              <a:t>. Обеспечение образовательных учреждений электронными учебными </a:t>
            </a:r>
            <a:r>
              <a:rPr lang="ru-RU" dirty="0" smtClean="0"/>
              <a:t>пособиями.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МОДЕЛЬ «ШКОЛА-ТЕХНОПАРК» на базе МОБУ </a:t>
            </a:r>
            <a:r>
              <a:rPr lang="ru-RU" sz="2400" b="1" dirty="0" smtClean="0"/>
              <a:t>«Центр </a:t>
            </a:r>
            <a:r>
              <a:rPr lang="ru-RU" sz="2400" b="1" dirty="0"/>
              <a:t>образования «</a:t>
            </a:r>
            <a:r>
              <a:rPr lang="ru-RU" sz="2400" b="1" dirty="0" err="1"/>
              <a:t>Кудрово</a:t>
            </a:r>
            <a:r>
              <a:rPr lang="ru-RU" sz="2400" b="1" dirty="0"/>
              <a:t>» Ленинградской </a:t>
            </a:r>
            <a:r>
              <a:rPr lang="ru-RU" sz="2400" b="1" dirty="0" smtClean="0"/>
              <a:t>области</a:t>
            </a:r>
            <a:br>
              <a:rPr lang="ru-RU" sz="2400" b="1" dirty="0" smtClean="0"/>
            </a:br>
            <a:r>
              <a:rPr lang="ru-RU" sz="2400" b="1" dirty="0" smtClean="0"/>
              <a:t> (из плана работы)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363272" cy="42637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Организация и проведение олимпиад по предметам технической направленности (физика, математика, информатика) </a:t>
            </a:r>
            <a:endParaRPr lang="ru-RU" dirty="0" smtClean="0"/>
          </a:p>
          <a:p>
            <a:r>
              <a:rPr lang="ru-RU" dirty="0"/>
              <a:t>Создание сетевого «Инженерного класса» на базе 10-х  классов </a:t>
            </a:r>
            <a:endParaRPr lang="ru-RU" dirty="0" smtClean="0"/>
          </a:p>
          <a:p>
            <a:r>
              <a:rPr lang="ru-RU" dirty="0"/>
              <a:t>Подготовка школьников для участия в соревнованиях </a:t>
            </a:r>
            <a:r>
              <a:rPr lang="ru-RU" dirty="0" err="1"/>
              <a:t>JuniorSkills</a:t>
            </a:r>
            <a:r>
              <a:rPr lang="ru-RU" dirty="0"/>
              <a:t> по компетенциям «Интернет вещей» и «Мобильная робототехника</a:t>
            </a:r>
            <a:r>
              <a:rPr lang="ru-RU" dirty="0" smtClean="0"/>
              <a:t>»</a:t>
            </a:r>
          </a:p>
          <a:p>
            <a:r>
              <a:rPr lang="ru-RU" dirty="0"/>
              <a:t>Практика по инженерному моделированию и 3D- </a:t>
            </a:r>
            <a:r>
              <a:rPr lang="ru-RU" dirty="0" err="1"/>
              <a:t>прототипированию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3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9423"/>
            <a:ext cx="371241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309242" cy="34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14813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9" y="3733748"/>
            <a:ext cx="3970412" cy="264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836712"/>
            <a:ext cx="8579296" cy="11521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Тенденция создания системы непрерывного</a:t>
            </a:r>
            <a:br>
              <a:rPr lang="ru-RU" sz="2800" dirty="0"/>
            </a:br>
            <a:r>
              <a:rPr lang="ru-RU" sz="2800" dirty="0"/>
              <a:t>профессионального </a:t>
            </a:r>
            <a:r>
              <a:rPr lang="ru-RU" sz="2800" dirty="0" smtClean="0"/>
              <a:t>образования. </a:t>
            </a:r>
            <a:br>
              <a:rPr lang="ru-RU" sz="2800" dirty="0" smtClean="0"/>
            </a:br>
            <a:r>
              <a:rPr lang="ru-RU" sz="2800" dirty="0" smtClean="0"/>
              <a:t>Периоды и стадии профессионального становления </a:t>
            </a:r>
            <a:br>
              <a:rPr lang="ru-RU" sz="2800" dirty="0" smtClean="0"/>
            </a:br>
            <a:r>
              <a:rPr lang="ru-RU" sz="2800" dirty="0" smtClean="0"/>
              <a:t>(по Э.В. Балакиревой)</a:t>
            </a:r>
            <a:endParaRPr lang="ru-RU" sz="28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8968237"/>
              </p:ext>
            </p:extLst>
          </p:nvPr>
        </p:nvGraphicFramePr>
        <p:xfrm>
          <a:off x="827584" y="2636912"/>
          <a:ext cx="7712150" cy="377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4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153</TotalTime>
  <Words>1348</Words>
  <Application>Microsoft Office PowerPoint</Application>
  <PresentationFormat>Экран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ТЕНДЕНЦИИ СОВРЕМЕННОГО ОБРАЗОВАНИЯ И ИХ РЕАЛИЗАЦИЯ  ВО ВСЕВОЛОЖСКОМ РАЙОНЕ ЛЕНИНГРАДСКОЙ ОБЛАСТИ </vt:lpstr>
      <vt:lpstr>Тенденция формирования нового качества образования</vt:lpstr>
      <vt:lpstr>Участники проекта по введению и обеспечению требований ФГОС</vt:lpstr>
      <vt:lpstr>Система оценки нового качества образования в МОУ «СОШ № 6» г. Всеволожска </vt:lpstr>
      <vt:lpstr>Тенденция информатизации образования. Направления развития  искусственного интеллекта</vt:lpstr>
      <vt:lpstr>Основные направления информатизации образования</vt:lpstr>
      <vt:lpstr>МОДЕЛЬ «ШКОЛА-ТЕХНОПАРК» на базе МОБУ «Центр образования «Кудрово» Ленинградской области  (из плана работы)</vt:lpstr>
      <vt:lpstr>Презентация PowerPoint</vt:lpstr>
      <vt:lpstr> Тенденция создания системы непрерывного профессионального образования.  Периоды и стадии профессионального становления  (по Э.В. Балакиревой)</vt:lpstr>
      <vt:lpstr>Выбор профессии </vt:lpstr>
      <vt:lpstr>Профессиональная адаптация. Школа молодого педагога</vt:lpstr>
      <vt:lpstr>Результаты мониторинга профессиональной адаптации. 2017</vt:lpstr>
      <vt:lpstr>Профессиональное совершенствование педагога. Проект МОУ «СОШ № 5» г. Всеволожска</vt:lpstr>
      <vt:lpstr>Антропологическая тенденция в образовании</vt:lpstr>
      <vt:lpstr>Антропологическая тенденция в образовании</vt:lpstr>
      <vt:lpstr>Учет индивидуальных особенностей возраста, психики, способностей в опыте инновационной деятельности  МОБУ Агалатовская СОШ. </vt:lpstr>
      <vt:lpstr>Опыт СОШ пос. им. Морозова по решению задач сохранения и укрепления здоровья обучающихся</vt:lpstr>
      <vt:lpstr>Духовная сторона природы человека </vt:lpstr>
      <vt:lpstr>Тенденция формирования инклюзивного образования в контексте социокультурных проблем социализации </vt:lpstr>
      <vt:lpstr>В настоящее в районе разрабатываются проекты </vt:lpstr>
      <vt:lpstr>Социально-психологические  аспекты тенденции инклюзивного образования. Опыт Центра психолого-педагогической, медицинской и социальной помощи </vt:lpstr>
      <vt:lpstr>Тенденция создания развивающей образовательной среды</vt:lpstr>
      <vt:lpstr>Проекты по созданию социокультурной среды 2017-2018 уч. г.</vt:lpstr>
      <vt:lpstr>Презентация PowerPoint</vt:lpstr>
      <vt:lpstr>Образовательная политика – общенациональная система ценностей, целей и приоритетов в образовании и выработка механизмов их эффективного претворения в жизнь.  Э. Д. Днепров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ТЕНДЕНЦИИ СОВРЕМЕННОГО ОБРАЗОВАНИЯ И ИХ РЕАЛИЗАЦИЯ  ВО ВСЕВОЛОЖСКОМ РАЙОНЕ ЛЕНИНГРАДСКОЙ ОБЛАСТИ </dc:title>
  <dc:creator>Наталия</dc:creator>
  <cp:lastModifiedBy>Наталия</cp:lastModifiedBy>
  <cp:revision>16</cp:revision>
  <dcterms:created xsi:type="dcterms:W3CDTF">2018-04-15T07:12:48Z</dcterms:created>
  <dcterms:modified xsi:type="dcterms:W3CDTF">2018-04-16T16:31:18Z</dcterms:modified>
</cp:coreProperties>
</file>